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7"/>
  </p:notesMasterIdLst>
  <p:sldIdLst>
    <p:sldId id="276" r:id="rId2"/>
    <p:sldId id="295" r:id="rId3"/>
    <p:sldId id="311" r:id="rId4"/>
    <p:sldId id="275" r:id="rId5"/>
    <p:sldId id="298" r:id="rId6"/>
    <p:sldId id="260" r:id="rId7"/>
    <p:sldId id="291" r:id="rId8"/>
    <p:sldId id="292" r:id="rId9"/>
    <p:sldId id="293" r:id="rId10"/>
    <p:sldId id="306" r:id="rId11"/>
    <p:sldId id="302" r:id="rId12"/>
    <p:sldId id="269" r:id="rId13"/>
    <p:sldId id="270" r:id="rId14"/>
    <p:sldId id="310" r:id="rId15"/>
    <p:sldId id="278" r:id="rId16"/>
    <p:sldId id="279" r:id="rId17"/>
    <p:sldId id="308" r:id="rId18"/>
    <p:sldId id="300" r:id="rId19"/>
    <p:sldId id="286" r:id="rId20"/>
    <p:sldId id="285" r:id="rId21"/>
    <p:sldId id="299" r:id="rId22"/>
    <p:sldId id="296" r:id="rId23"/>
    <p:sldId id="297" r:id="rId24"/>
    <p:sldId id="303"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ieh rahimi" initials="hr" lastIdx="1" clrIdx="0">
    <p:extLst>
      <p:ext uri="{19B8F6BF-5375-455C-9EA6-DF929625EA0E}">
        <p15:presenceInfo xmlns:p15="http://schemas.microsoft.com/office/powerpoint/2012/main" userId="9e6938f60f0639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85" d="100"/>
          <a:sy n="85" d="100"/>
        </p:scale>
        <p:origin x="619" y="48"/>
      </p:cViewPr>
      <p:guideLst/>
    </p:cSldViewPr>
  </p:slideViewPr>
  <p:notesTextViewPr>
    <p:cViewPr>
      <p:scale>
        <a:sx n="1" d="1"/>
        <a:sy n="1" d="1"/>
      </p:scale>
      <p:origin x="0" y="0"/>
    </p:cViewPr>
  </p:notesTextViewPr>
  <p:notesViewPr>
    <p:cSldViewPr snapToGrid="0">
      <p:cViewPr varScale="1">
        <p:scale>
          <a:sx n="65" d="100"/>
          <a:sy n="65" d="100"/>
        </p:scale>
        <p:origin x="315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8894A-8526-4152-84FF-C4C1EA5C2BB4}"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64547-3306-4654-9347-711693F334D2}" type="slidenum">
              <a:rPr lang="en-US" smtClean="0"/>
              <a:t>‹#›</a:t>
            </a:fld>
            <a:endParaRPr lang="en-US"/>
          </a:p>
        </p:txBody>
      </p:sp>
    </p:spTree>
    <p:extLst>
      <p:ext uri="{BB962C8B-B14F-4D97-AF65-F5344CB8AC3E}">
        <p14:creationId xmlns:p14="http://schemas.microsoft.com/office/powerpoint/2010/main" val="197298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C6615F9A-1597-40A4-A391-30502E1AF5A2}" type="datetime1">
              <a:rPr lang="en-US" smtClean="0"/>
              <a:t>5/24/2022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r>
              <a:rPr lang="en-US"/>
              <a:t>Yi-Sheng Sun, et. Al Risk Factors and Preventions of Breast Cancer</a:t>
            </a:r>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329697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E838A231-51F2-4055-91AB-D67F87332F2F}" type="datetime1">
              <a:rPr lang="en-US" smtClean="0"/>
              <a:t>5/24/2022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Yi-Sheng Sun, et. Al Risk Factors and Preventions of Breast Cancer</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207524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10152A3D-D611-45F4-A5AD-35613BC93555}" type="datetime1">
              <a:rPr lang="en-US" smtClean="0"/>
              <a:t>5/24/2022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r>
              <a:rPr lang="en-US"/>
              <a:t>Yi-Sheng Sun, et. Al Risk Factors and Preventions of Breast Cancer</a:t>
            </a: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2244589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54C38E4D-F26A-4432-81AF-69B2A856FC89}" type="datetime1">
              <a:rPr lang="en-US" smtClean="0"/>
              <a:t>5/24/2022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r>
              <a:rPr lang="en-US"/>
              <a:t>Yi-Sheng Sun, et. Al Risk Factors and Preventions of Breast Cancer</a:t>
            </a:r>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61304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1D6F57C4-CAC6-4CFA-BCE0-4448A1396895}" type="datetime1">
              <a:rPr lang="en-US" smtClean="0"/>
              <a:t>5/24/2022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Yi-Sheng Sun, et. Al Risk Factors and Preventions of Breast Cancer</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35212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F97E9DF8-9702-4401-BB52-5ED0F5ABF10D}" type="datetime1">
              <a:rPr lang="en-US" smtClean="0"/>
              <a:t>5/24/2022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Yi-Sheng Sun, et. Al Risk Factors and Preventions of Breast Cancer</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312326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B4387FE-0C9F-4A4A-9DCC-FDBDC0D9B6E8}" type="datetime1">
              <a:rPr lang="en-US" smtClean="0"/>
              <a:t>5/24/2022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Yi-Sheng Sun, et. Al Risk Factors and Preventions of Breast Cancer</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4011070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B01A3E26-4812-4A27-B2D6-EA31FDC0D935}" type="datetime1">
              <a:rPr lang="en-US" smtClean="0"/>
              <a:t>5/24/2022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Yi-Sheng Sun, et. Al Risk Factors and Preventions of Breast Cancer</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309985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BA55E409-634D-4D93-8E08-64BC4789E3F0}" type="datetime1">
              <a:rPr lang="en-US" smtClean="0"/>
              <a:t>5/24/2022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Yi-Sheng Sun, et. Al Risk Factors and Preventions of Breast Cancer</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284932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733232B5-4EC4-42AF-90E2-CD5B6FCE163E}" type="datetime1">
              <a:rPr lang="en-US" smtClean="0"/>
              <a:t>5/24/2022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Yi-Sheng Sun, et. Al Risk Factors and Preventions of Breast Cancer</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20424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EE32C26E-E41D-4897-AB2C-C2AB4B44D8A0}" type="datetime1">
              <a:rPr lang="en-US" smtClean="0"/>
              <a:t>5/24/2022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Yi-Sheng Sun, et. Al Risk Factors and Preventions of Breast Cancer</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372123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2E0466A8-346C-4A8A-8798-C70DB81A624D}" type="datetime1">
              <a:rPr lang="en-US" smtClean="0"/>
              <a:t>5/24/2022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Yi-Sheng Sun, et. Al Risk Factors and Preventions of Breast Cancer</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1ABE62C3-B086-4E65-AC47-2AAEE39C9690}" type="slidenum">
              <a:rPr lang="en-US" smtClean="0"/>
              <a:t>‹#›</a:t>
            </a:fld>
            <a:endParaRPr lang="en-US"/>
          </a:p>
        </p:txBody>
      </p:sp>
    </p:spTree>
    <p:extLst>
      <p:ext uri="{BB962C8B-B14F-4D97-AF65-F5344CB8AC3E}">
        <p14:creationId xmlns:p14="http://schemas.microsoft.com/office/powerpoint/2010/main" val="199944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FC9C-8CBF-40D5-8B35-DB2106FBF492}" type="datetime1">
              <a:rPr lang="en-US" smtClean="0"/>
              <a:t>5/24/2022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Yi-Sheng Sun, et. Al Risk Factors and Preventions of Breast Cancer</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E62C3-B086-4E65-AC47-2AAEE39C9690}" type="slidenum">
              <a:rPr lang="en-US" smtClean="0"/>
              <a:t>‹#›</a:t>
            </a:fld>
            <a:endParaRPr lang="en-US"/>
          </a:p>
        </p:txBody>
      </p:sp>
      <p:pic>
        <p:nvPicPr>
          <p:cNvPr id="8" name="Picture 7">
            <a:extLst>
              <a:ext uri="{FF2B5EF4-FFF2-40B4-BE49-F238E27FC236}">
                <a16:creationId xmlns:a16="http://schemas.microsoft.com/office/drawing/2014/main" id="{D1320897-6FE3-6226-9D55-BC4E3671A25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94742" y="135732"/>
            <a:ext cx="833638" cy="882676"/>
          </a:xfrm>
          <a:prstGeom prst="rect">
            <a:avLst/>
          </a:prstGeom>
        </p:spPr>
      </p:pic>
    </p:spTree>
    <p:extLst>
      <p:ext uri="{BB962C8B-B14F-4D97-AF65-F5344CB8AC3E}">
        <p14:creationId xmlns:p14="http://schemas.microsoft.com/office/powerpoint/2010/main" val="22369048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hyperlink" Target="https://onlinelibrary.wiley.com/action/doSearch?ContribAuthorRaw=Kleuskens%2C+Meike+W+A"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wmf"/><Relationship Id="rId5" Type="http://schemas.openxmlformats.org/officeDocument/2006/relationships/oleObject" Target="../embeddings/oleObject8.bin"/><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hyperlink" Target="https://onlinelibrary.wiley.com/action/doSearch?ContribAuthorRaw=Jahagirdar%2C+Devashre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4.wmf"/><Relationship Id="rId5" Type="http://schemas.openxmlformats.org/officeDocument/2006/relationships/oleObject" Target="../embeddings/oleObject10.bin"/><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6.emf"/><Relationship Id="rId4" Type="http://schemas.openxmlformats.org/officeDocument/2006/relationships/image" Target="../media/image25.wmf"/></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10.jpg"/><Relationship Id="rId7" Type="http://schemas.openxmlformats.org/officeDocument/2006/relationships/oleObject" Target="../embeddings/oleObject3.bin"/><Relationship Id="rId12"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8.wmf"/><Relationship Id="rId4" Type="http://schemas.openxmlformats.org/officeDocument/2006/relationships/image" Target="../media/image11.jpg"/><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wmf"/></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5B17-4AFE-B8F4-2097-1F5C6FA9B700}"/>
              </a:ext>
            </a:extLst>
          </p:cNvPr>
          <p:cNvSpPr>
            <a:spLocks noGrp="1"/>
          </p:cNvSpPr>
          <p:nvPr>
            <p:ph type="ctrTitle"/>
          </p:nvPr>
        </p:nvSpPr>
        <p:spPr>
          <a:xfrm>
            <a:off x="2142565" y="1810872"/>
            <a:ext cx="7906870" cy="1936376"/>
          </a:xfrm>
        </p:spPr>
        <p:txBody>
          <a:bodyPr>
            <a:normAutofit/>
          </a:bodyPr>
          <a:lstStyle/>
          <a:p>
            <a:pPr algn="ctr"/>
            <a:r>
              <a:rPr lang="en-US" sz="6000" dirty="0">
                <a:latin typeface="Calibri" panose="020F0502020204030204" pitchFamily="34" charset="0"/>
                <a:cs typeface="Calibri" panose="020F0502020204030204" pitchFamily="34" charset="0"/>
              </a:rPr>
              <a:t>Breast Cancer-On-Chip</a:t>
            </a:r>
            <a:br>
              <a:rPr lang="en-US" sz="60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DC367712-F62B-5A9C-0E23-867BFBC13809}"/>
              </a:ext>
            </a:extLst>
          </p:cNvPr>
          <p:cNvSpPr>
            <a:spLocks noGrp="1"/>
          </p:cNvSpPr>
          <p:nvPr>
            <p:ph type="subTitle" idx="1"/>
          </p:nvPr>
        </p:nvSpPr>
        <p:spPr>
          <a:xfrm>
            <a:off x="3307977" y="3870035"/>
            <a:ext cx="5576046" cy="1398495"/>
          </a:xfrm>
        </p:spPr>
        <p:txBody>
          <a:bodyPr>
            <a:normAutofit lnSpcReduction="10000"/>
          </a:bodyPr>
          <a:lstStyle/>
          <a:p>
            <a:pPr algn="ctr"/>
            <a:r>
              <a:rPr lang="en-US" i="1" cap="none" dirty="0">
                <a:latin typeface="Calibri" panose="020F0502020204030204" pitchFamily="34" charset="0"/>
                <a:cs typeface="Calibri" panose="020F0502020204030204" pitchFamily="34" charset="0"/>
              </a:rPr>
              <a:t>Presented by: </a:t>
            </a:r>
            <a:r>
              <a:rPr lang="en-US" i="1" cap="none" dirty="0" err="1">
                <a:latin typeface="Calibri" panose="020F0502020204030204" pitchFamily="34" charset="0"/>
                <a:cs typeface="Calibri" panose="020F0502020204030204" pitchFamily="34" charset="0"/>
              </a:rPr>
              <a:t>Hanieh</a:t>
            </a:r>
            <a:r>
              <a:rPr lang="en-US" i="1" cap="none" dirty="0">
                <a:latin typeface="Calibri" panose="020F0502020204030204" pitchFamily="34" charset="0"/>
                <a:cs typeface="Calibri" panose="020F0502020204030204" pitchFamily="34" charset="0"/>
              </a:rPr>
              <a:t> Rahimi</a:t>
            </a:r>
          </a:p>
          <a:p>
            <a:pPr algn="ctr"/>
            <a:endParaRPr lang="en-US" sz="2400" i="1" cap="none" dirty="0">
              <a:latin typeface="Calibri" panose="020F0502020204030204" pitchFamily="34" charset="0"/>
              <a:cs typeface="Calibri" panose="020F0502020204030204" pitchFamily="34" charset="0"/>
            </a:endParaRPr>
          </a:p>
          <a:p>
            <a:pPr algn="ctr"/>
            <a:r>
              <a:rPr lang="en-US" sz="2400" i="1" cap="none" dirty="0">
                <a:latin typeface="Calibri" panose="020F0502020204030204" pitchFamily="34" charset="0"/>
                <a:cs typeface="Calibri" panose="020F0502020204030204" pitchFamily="34" charset="0"/>
              </a:rPr>
              <a:t>Supervisor: Dr. </a:t>
            </a:r>
            <a:r>
              <a:rPr lang="en-US" sz="2400" i="1" cap="none" dirty="0" err="1">
                <a:latin typeface="Calibri" panose="020F0502020204030204" pitchFamily="34" charset="0"/>
                <a:cs typeface="Calibri" panose="020F0502020204030204" pitchFamily="34" charset="0"/>
              </a:rPr>
              <a:t>Navaei</a:t>
            </a:r>
            <a:endParaRPr lang="en-US" sz="2400" i="1" cap="none" dirty="0">
              <a:latin typeface="Calibri" panose="020F0502020204030204" pitchFamily="34" charset="0"/>
              <a:cs typeface="Calibri" panose="020F0502020204030204" pitchFamily="34" charset="0"/>
            </a:endParaRPr>
          </a:p>
          <a:p>
            <a:pPr algn="ctr"/>
            <a:endParaRPr lang="en-US" sz="2400" i="1" dirty="0">
              <a:latin typeface="Calibri" panose="020F0502020204030204" pitchFamily="34" charset="0"/>
              <a:cs typeface="Calibri" panose="020F0502020204030204" pitchFamily="34" charset="0"/>
            </a:endParaRPr>
          </a:p>
          <a:p>
            <a:pPr algn="ctr"/>
            <a:endParaRPr lang="en-US" i="1" dirty="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532DA92C-F61F-D717-339A-2457D533ECF9}"/>
              </a:ext>
            </a:extLst>
          </p:cNvPr>
          <p:cNvSpPr>
            <a:spLocks noGrp="1"/>
          </p:cNvSpPr>
          <p:nvPr>
            <p:ph type="sldNum" sz="quarter" idx="12"/>
          </p:nvPr>
        </p:nvSpPr>
        <p:spPr/>
        <p:txBody>
          <a:bodyPr/>
          <a:lstStyle/>
          <a:p>
            <a:fld id="{1ABE62C3-B086-4E65-AC47-2AAEE39C9690}" type="slidenum">
              <a:rPr lang="en-US" smtClean="0"/>
              <a:t>1</a:t>
            </a:fld>
            <a:endParaRPr lang="en-US"/>
          </a:p>
        </p:txBody>
      </p:sp>
    </p:spTree>
    <p:extLst>
      <p:ext uri="{BB962C8B-B14F-4D97-AF65-F5344CB8AC3E}">
        <p14:creationId xmlns:p14="http://schemas.microsoft.com/office/powerpoint/2010/main" val="253445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C8FEB-8271-00E5-DC81-C52EE5B230D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 Ex Vivo Culture</a:t>
            </a:r>
          </a:p>
        </p:txBody>
      </p:sp>
      <p:graphicFrame>
        <p:nvGraphicFramePr>
          <p:cNvPr id="6" name="Object 5">
            <a:extLst>
              <a:ext uri="{FF2B5EF4-FFF2-40B4-BE49-F238E27FC236}">
                <a16:creationId xmlns:a16="http://schemas.microsoft.com/office/drawing/2014/main" id="{15BFA764-7A8B-2B93-AFFB-14938D4F3683}"/>
              </a:ext>
            </a:extLst>
          </p:cNvPr>
          <p:cNvGraphicFramePr>
            <a:graphicFrameLocks noChangeAspect="1"/>
          </p:cNvGraphicFramePr>
          <p:nvPr>
            <p:extLst>
              <p:ext uri="{D42A27DB-BD31-4B8C-83A1-F6EECF244321}">
                <p14:modId xmlns:p14="http://schemas.microsoft.com/office/powerpoint/2010/main" val="3066324483"/>
              </p:ext>
            </p:extLst>
          </p:nvPr>
        </p:nvGraphicFramePr>
        <p:xfrm>
          <a:off x="2548449" y="4766425"/>
          <a:ext cx="2268258" cy="1462831"/>
        </p:xfrm>
        <a:graphic>
          <a:graphicData uri="http://schemas.openxmlformats.org/presentationml/2006/ole">
            <mc:AlternateContent xmlns:mc="http://schemas.openxmlformats.org/markup-compatibility/2006">
              <mc:Choice xmlns:v="urn:schemas-microsoft-com:vml" Requires="v">
                <p:oleObj spid="_x0000_s6273" name="Bitmap Image" r:id="rId3" imgW="1653480" imgH="1066680" progId="Paint.Picture">
                  <p:embed/>
                </p:oleObj>
              </mc:Choice>
              <mc:Fallback>
                <p:oleObj name="Bitmap Image" r:id="rId3" imgW="1653480" imgH="1066680" progId="Paint.Picture">
                  <p:embed/>
                  <p:pic>
                    <p:nvPicPr>
                      <p:cNvPr id="0" name=""/>
                      <p:cNvPicPr/>
                      <p:nvPr/>
                    </p:nvPicPr>
                    <p:blipFill>
                      <a:blip r:embed="rId4"/>
                      <a:stretch>
                        <a:fillRect/>
                      </a:stretch>
                    </p:blipFill>
                    <p:spPr>
                      <a:xfrm>
                        <a:off x="2548449" y="4766425"/>
                        <a:ext cx="2268258" cy="146283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3E13A01-80E5-9AFE-0F9C-AC494EC2ED04}"/>
              </a:ext>
            </a:extLst>
          </p:cNvPr>
          <p:cNvGraphicFramePr>
            <a:graphicFrameLocks noChangeAspect="1"/>
          </p:cNvGraphicFramePr>
          <p:nvPr>
            <p:extLst>
              <p:ext uri="{D42A27DB-BD31-4B8C-83A1-F6EECF244321}">
                <p14:modId xmlns:p14="http://schemas.microsoft.com/office/powerpoint/2010/main" val="2124963247"/>
              </p:ext>
            </p:extLst>
          </p:nvPr>
        </p:nvGraphicFramePr>
        <p:xfrm>
          <a:off x="1244878" y="1719837"/>
          <a:ext cx="3053967" cy="2760483"/>
        </p:xfrm>
        <a:graphic>
          <a:graphicData uri="http://schemas.openxmlformats.org/presentationml/2006/ole">
            <mc:AlternateContent xmlns:mc="http://schemas.openxmlformats.org/markup-compatibility/2006">
              <mc:Choice xmlns:v="urn:schemas-microsoft-com:vml" Requires="v">
                <p:oleObj spid="_x0000_s6274" name="Bitmap Image" r:id="rId5" imgW="1668960" imgH="1508760" progId="Paint.Picture">
                  <p:embed/>
                </p:oleObj>
              </mc:Choice>
              <mc:Fallback>
                <p:oleObj name="Bitmap Image" r:id="rId5" imgW="1668960" imgH="1508760" progId="Paint.Picture">
                  <p:embed/>
                  <p:pic>
                    <p:nvPicPr>
                      <p:cNvPr id="0" name=""/>
                      <p:cNvPicPr/>
                      <p:nvPr/>
                    </p:nvPicPr>
                    <p:blipFill>
                      <a:blip r:embed="rId6"/>
                      <a:stretch>
                        <a:fillRect/>
                      </a:stretch>
                    </p:blipFill>
                    <p:spPr>
                      <a:xfrm>
                        <a:off x="1244878" y="1719837"/>
                        <a:ext cx="3053967" cy="2760483"/>
                      </a:xfrm>
                      <a:prstGeom prst="rect">
                        <a:avLst/>
                      </a:prstGeom>
                    </p:spPr>
                  </p:pic>
                </p:oleObj>
              </mc:Fallback>
            </mc:AlternateContent>
          </a:graphicData>
        </a:graphic>
      </p:graphicFrame>
      <p:cxnSp>
        <p:nvCxnSpPr>
          <p:cNvPr id="26" name="Straight Arrow Connector 25">
            <a:extLst>
              <a:ext uri="{FF2B5EF4-FFF2-40B4-BE49-F238E27FC236}">
                <a16:creationId xmlns:a16="http://schemas.microsoft.com/office/drawing/2014/main" id="{61FDA1D5-96A6-7871-FD65-F57A28ADD233}"/>
              </a:ext>
            </a:extLst>
          </p:cNvPr>
          <p:cNvCxnSpPr>
            <a:cxnSpLocks/>
          </p:cNvCxnSpPr>
          <p:nvPr/>
        </p:nvCxnSpPr>
        <p:spPr>
          <a:xfrm>
            <a:off x="3685940" y="3344904"/>
            <a:ext cx="0" cy="12450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aphicFrame>
        <p:nvGraphicFramePr>
          <p:cNvPr id="27" name="Table 4">
            <a:extLst>
              <a:ext uri="{FF2B5EF4-FFF2-40B4-BE49-F238E27FC236}">
                <a16:creationId xmlns:a16="http://schemas.microsoft.com/office/drawing/2014/main" id="{772B2EAE-B412-A296-9349-66D376966E47}"/>
              </a:ext>
            </a:extLst>
          </p:cNvPr>
          <p:cNvGraphicFramePr>
            <a:graphicFrameLocks noGrp="1"/>
          </p:cNvGraphicFramePr>
          <p:nvPr>
            <p:ph idx="1"/>
            <p:extLst>
              <p:ext uri="{D42A27DB-BD31-4B8C-83A1-F6EECF244321}">
                <p14:modId xmlns:p14="http://schemas.microsoft.com/office/powerpoint/2010/main" val="788732647"/>
              </p:ext>
            </p:extLst>
          </p:nvPr>
        </p:nvGraphicFramePr>
        <p:xfrm>
          <a:off x="7001624" y="637098"/>
          <a:ext cx="4016188" cy="5606114"/>
        </p:xfrm>
        <a:graphic>
          <a:graphicData uri="http://schemas.openxmlformats.org/drawingml/2006/table">
            <a:tbl>
              <a:tblPr firstRow="1" bandRow="1">
                <a:tableStyleId>{BC89EF96-8CEA-46FF-86C4-4CE0E7609802}</a:tableStyleId>
              </a:tblPr>
              <a:tblGrid>
                <a:gridCol w="1691491">
                  <a:extLst>
                    <a:ext uri="{9D8B030D-6E8A-4147-A177-3AD203B41FA5}">
                      <a16:colId xmlns:a16="http://schemas.microsoft.com/office/drawing/2014/main" val="101853600"/>
                    </a:ext>
                  </a:extLst>
                </a:gridCol>
                <a:gridCol w="2324697">
                  <a:extLst>
                    <a:ext uri="{9D8B030D-6E8A-4147-A177-3AD203B41FA5}">
                      <a16:colId xmlns:a16="http://schemas.microsoft.com/office/drawing/2014/main" val="694108727"/>
                    </a:ext>
                  </a:extLst>
                </a:gridCol>
              </a:tblGrid>
              <a:tr h="725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a:latin typeface="+mn-lt"/>
                          <a:cs typeface="Times New Roman" panose="02020603050405020304" pitchFamily="18" charset="0"/>
                        </a:rPr>
                        <a:t>Characteristics </a:t>
                      </a:r>
                      <a:endParaRPr lang="en-US" sz="1200" dirty="0">
                        <a:latin typeface="+mn-lt"/>
                        <a:cs typeface="Times New Roman" panose="02020603050405020304" pitchFamily="18" charset="0"/>
                      </a:endParaRPr>
                    </a:p>
                    <a:p>
                      <a:endParaRPr lang="en-US" sz="1200" dirty="0">
                        <a:latin typeface="+mn-lt"/>
                        <a:cs typeface="Times New Roman" panose="02020603050405020304" pitchFamily="18" charset="0"/>
                      </a:endParaRPr>
                    </a:p>
                  </a:txBody>
                  <a:tcPr/>
                </a:tc>
                <a:tc>
                  <a:txBody>
                    <a:bodyPr/>
                    <a:lstStyle/>
                    <a:p>
                      <a:r>
                        <a:rPr lang="en-US" sz="1200" b="1" u="none" strike="noStrike" kern="1200" baseline="0" dirty="0">
                          <a:solidFill>
                            <a:schemeClr val="tx1"/>
                          </a:solidFill>
                          <a:latin typeface="+mn-lt"/>
                          <a:cs typeface="Times New Roman" panose="02020603050405020304" pitchFamily="18" charset="0"/>
                        </a:rPr>
                        <a:t>ex vivo </a:t>
                      </a:r>
                      <a:endParaRPr lang="en-US" sz="1200" b="1" i="0" dirty="0">
                        <a:latin typeface="+mn-lt"/>
                        <a:cs typeface="Times New Roman" panose="02020603050405020304" pitchFamily="18" charset="0"/>
                      </a:endParaRPr>
                    </a:p>
                  </a:txBody>
                  <a:tcPr/>
                </a:tc>
                <a:extLst>
                  <a:ext uri="{0D108BD9-81ED-4DB2-BD59-A6C34878D82A}">
                    <a16:rowId xmlns:a16="http://schemas.microsoft.com/office/drawing/2014/main" val="3316904240"/>
                  </a:ext>
                </a:extLst>
              </a:tr>
              <a:tr h="519348">
                <a:tc>
                  <a:txBody>
                    <a:bodyPr/>
                    <a:lstStyle/>
                    <a:p>
                      <a:r>
                        <a:rPr lang="en-US" sz="1200" u="none" strike="noStrike" kern="1200" baseline="0" dirty="0">
                          <a:latin typeface="+mn-lt"/>
                          <a:cs typeface="Times New Roman" panose="02020603050405020304" pitchFamily="18" charset="0"/>
                        </a:rPr>
                        <a:t>Ease of assay</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Requires optimization. It is time consuming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376473576"/>
                  </a:ext>
                </a:extLst>
              </a:tr>
              <a:tr h="519348">
                <a:tc>
                  <a:txBody>
                    <a:bodyPr/>
                    <a:lstStyle/>
                    <a:p>
                      <a:r>
                        <a:rPr lang="en-US" sz="1200" u="none" strike="noStrike" kern="1200" baseline="0" dirty="0">
                          <a:latin typeface="+mn-lt"/>
                          <a:cs typeface="Times New Roman" panose="02020603050405020304" pitchFamily="18" charset="0"/>
                        </a:rPr>
                        <a:t>Time required </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Very high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3681155070"/>
                  </a:ext>
                </a:extLst>
              </a:tr>
              <a:tr h="519348">
                <a:tc>
                  <a:txBody>
                    <a:bodyPr/>
                    <a:lstStyle/>
                    <a:p>
                      <a:r>
                        <a:rPr lang="en-US" sz="1200" u="none" strike="noStrike" kern="1200" baseline="0" dirty="0">
                          <a:latin typeface="+mn-lt"/>
                          <a:cs typeface="Times New Roman" panose="02020603050405020304" pitchFamily="18" charset="0"/>
                        </a:rPr>
                        <a:t>Reproducibility</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Low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2661963310"/>
                  </a:ext>
                </a:extLst>
              </a:tr>
              <a:tr h="519348">
                <a:tc>
                  <a:txBody>
                    <a:bodyPr/>
                    <a:lstStyle/>
                    <a:p>
                      <a:r>
                        <a:rPr lang="en-US" sz="1200" u="none" strike="noStrike" kern="1200" baseline="0" dirty="0">
                          <a:latin typeface="+mn-lt"/>
                          <a:cs typeface="Times New Roman" panose="02020603050405020304" pitchFamily="18" charset="0"/>
                        </a:rPr>
                        <a:t>Cost</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Expensive</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367524020"/>
                  </a:ext>
                </a:extLst>
              </a:tr>
              <a:tr h="519348">
                <a:tc>
                  <a:txBody>
                    <a:bodyPr/>
                    <a:lstStyle/>
                    <a:p>
                      <a:r>
                        <a:rPr lang="en-US" sz="1200" u="none" strike="noStrike" kern="1200" baseline="0" dirty="0">
                          <a:latin typeface="+mn-lt"/>
                          <a:cs typeface="Times New Roman" panose="02020603050405020304" pitchFamily="18" charset="0"/>
                        </a:rPr>
                        <a:t>High throughput screening </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Not easy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753066549"/>
                  </a:ext>
                </a:extLst>
              </a:tr>
              <a:tr h="519348">
                <a:tc>
                  <a:txBody>
                    <a:bodyPr/>
                    <a:lstStyle/>
                    <a:p>
                      <a:r>
                        <a:rPr lang="en-US" sz="1200" u="none" strike="noStrike" kern="1200" baseline="0" dirty="0">
                          <a:latin typeface="+mn-lt"/>
                          <a:cs typeface="Times New Roman" panose="02020603050405020304" pitchFamily="18" charset="0"/>
                        </a:rPr>
                        <a:t>Main applications </a:t>
                      </a:r>
                      <a:endParaRPr lang="en-US" sz="1200" dirty="0">
                        <a:latin typeface="+mn-lt"/>
                        <a:cs typeface="Times New Roman" panose="02020603050405020304" pitchFamily="18" charset="0"/>
                      </a:endParaRPr>
                    </a:p>
                  </a:txBody>
                  <a:tcPr/>
                </a:tc>
                <a:tc>
                  <a:txBody>
                    <a:bodyPr/>
                    <a:lstStyle/>
                    <a:p>
                      <a:r>
                        <a:rPr lang="en-US" sz="1200" b="0" u="none" strike="noStrike" kern="1200" baseline="0" dirty="0" err="1">
                          <a:solidFill>
                            <a:schemeClr val="tx1"/>
                          </a:solidFill>
                          <a:latin typeface="+mn-lt"/>
                          <a:cs typeface="Times New Roman" panose="02020603050405020304" pitchFamily="18" charset="0"/>
                        </a:rPr>
                        <a:t>Anticancerous</a:t>
                      </a:r>
                      <a:r>
                        <a:rPr lang="en-US" sz="1200" b="0" u="none" strike="noStrike" kern="1200" baseline="0" dirty="0">
                          <a:solidFill>
                            <a:schemeClr val="tx1"/>
                          </a:solidFill>
                          <a:latin typeface="+mn-lt"/>
                          <a:cs typeface="Times New Roman" panose="02020603050405020304" pitchFamily="18" charset="0"/>
                        </a:rPr>
                        <a:t> drug testing and biomarkers discovery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2474965708"/>
                  </a:ext>
                </a:extLst>
              </a:tr>
              <a:tr h="519348">
                <a:tc>
                  <a:txBody>
                    <a:bodyPr/>
                    <a:lstStyle/>
                    <a:p>
                      <a:r>
                        <a:rPr lang="en-US" sz="1200" u="none" strike="noStrike" kern="1200" baseline="0" dirty="0">
                          <a:latin typeface="+mn-lt"/>
                          <a:cs typeface="Times New Roman" panose="02020603050405020304" pitchFamily="18" charset="0"/>
                        </a:rPr>
                        <a:t>Sample volume requirement</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High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561024458"/>
                  </a:ext>
                </a:extLst>
              </a:tr>
              <a:tr h="519348">
                <a:tc>
                  <a:txBody>
                    <a:bodyPr/>
                    <a:lstStyle/>
                    <a:p>
                      <a:r>
                        <a:rPr lang="en-US" sz="1200" u="none" strike="noStrike" kern="1200" baseline="0" dirty="0">
                          <a:latin typeface="+mn-lt"/>
                          <a:cs typeface="Times New Roman" panose="02020603050405020304" pitchFamily="18" charset="0"/>
                        </a:rPr>
                        <a:t>Biological relevance </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Higher biological relevance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3057806702"/>
                  </a:ext>
                </a:extLst>
              </a:tr>
              <a:tr h="725665">
                <a:tc>
                  <a:txBody>
                    <a:bodyPr/>
                    <a:lstStyle/>
                    <a:p>
                      <a:r>
                        <a:rPr lang="en-US" sz="1200" u="none" strike="noStrike" kern="1200" baseline="0" dirty="0">
                          <a:latin typeface="+mn-lt"/>
                          <a:cs typeface="Times New Roman" panose="02020603050405020304" pitchFamily="18" charset="0"/>
                        </a:rPr>
                        <a:t>Main limitations </a:t>
                      </a:r>
                      <a:endParaRPr lang="en-US" sz="1200" dirty="0">
                        <a:latin typeface="+mn-lt"/>
                        <a:cs typeface="Times New Roman" panose="02020603050405020304" pitchFamily="18" charset="0"/>
                      </a:endParaRPr>
                    </a:p>
                  </a:txBody>
                  <a:tcPr/>
                </a:tc>
                <a:tc>
                  <a:txBody>
                    <a:bodyPr/>
                    <a:lstStyle/>
                    <a:p>
                      <a:r>
                        <a:rPr lang="en-US" sz="1200" b="0" u="none" strike="noStrike" kern="1200" baseline="0" dirty="0">
                          <a:solidFill>
                            <a:schemeClr val="tx1"/>
                          </a:solidFill>
                          <a:latin typeface="+mn-lt"/>
                          <a:cs typeface="Times New Roman" panose="02020603050405020304" pitchFamily="18" charset="0"/>
                        </a:rPr>
                        <a:t>Lack of vasculature and perfusion. Short observation period.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427595017"/>
                  </a:ext>
                </a:extLst>
              </a:tr>
            </a:tbl>
          </a:graphicData>
        </a:graphic>
      </p:graphicFrame>
      <p:sp>
        <p:nvSpPr>
          <p:cNvPr id="8" name="Slide Number Placeholder 7">
            <a:extLst>
              <a:ext uri="{FF2B5EF4-FFF2-40B4-BE49-F238E27FC236}">
                <a16:creationId xmlns:a16="http://schemas.microsoft.com/office/drawing/2014/main" id="{F8B1C26A-51E3-DF42-538C-65DABA5BE519}"/>
              </a:ext>
            </a:extLst>
          </p:cNvPr>
          <p:cNvSpPr>
            <a:spLocks noGrp="1"/>
          </p:cNvSpPr>
          <p:nvPr>
            <p:ph type="sldNum" sz="quarter" idx="12"/>
          </p:nvPr>
        </p:nvSpPr>
        <p:spPr/>
        <p:txBody>
          <a:bodyPr/>
          <a:lstStyle/>
          <a:p>
            <a:fld id="{1ABE62C3-B086-4E65-AC47-2AAEE39C9690}" type="slidenum">
              <a:rPr lang="en-US" smtClean="0"/>
              <a:t>10</a:t>
            </a:fld>
            <a:endParaRPr lang="en-US"/>
          </a:p>
        </p:txBody>
      </p:sp>
      <p:sp>
        <p:nvSpPr>
          <p:cNvPr id="9" name="Footer Placeholder 3">
            <a:extLst>
              <a:ext uri="{FF2B5EF4-FFF2-40B4-BE49-F238E27FC236}">
                <a16:creationId xmlns:a16="http://schemas.microsoft.com/office/drawing/2014/main" id="{71B0F7B7-5683-4D3C-A729-9F8C9DBF7300}"/>
              </a:ext>
            </a:extLst>
          </p:cNvPr>
          <p:cNvSpPr>
            <a:spLocks noGrp="1"/>
          </p:cNvSpPr>
          <p:nvPr>
            <p:ph type="ftr" sz="quarter" idx="11"/>
          </p:nvPr>
        </p:nvSpPr>
        <p:spPr>
          <a:xfrm>
            <a:off x="535292" y="6322452"/>
            <a:ext cx="6986096" cy="365125"/>
          </a:xfrm>
        </p:spPr>
        <p:txBody>
          <a:bodyPr/>
          <a:lstStyle/>
          <a:p>
            <a:pPr algn="l"/>
            <a:r>
              <a:rPr lang="en-US" sz="1000" i="0" u="none" strike="noStrike" dirty="0" err="1">
                <a:solidFill>
                  <a:schemeClr val="bg1">
                    <a:lumMod val="65000"/>
                  </a:schemeClr>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Meike</a:t>
            </a:r>
            <a:r>
              <a:rPr lang="en-US" sz="1000" i="0" u="none" strike="noStrike" dirty="0">
                <a:solidFill>
                  <a:schemeClr val="bg1">
                    <a:lumMod val="65000"/>
                  </a:schemeClr>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W. A. </a:t>
            </a:r>
            <a:r>
              <a:rPr lang="en-US" sz="1000" i="0" u="none" strike="noStrike" dirty="0" err="1">
                <a:solidFill>
                  <a:schemeClr val="bg1">
                    <a:lumMod val="65000"/>
                  </a:schemeClr>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Kleuskens</a:t>
            </a:r>
            <a:r>
              <a:rPr lang="en-US" sz="1000" i="0" dirty="0">
                <a:solidFill>
                  <a:schemeClr val="bg1">
                    <a:lumMod val="65000"/>
                  </a:schemeClr>
                </a:solidFill>
                <a:effectLst/>
                <a:latin typeface="Times New Roman" panose="02020603050405020304" pitchFamily="18" charset="0"/>
                <a:cs typeface="Times New Roman" panose="02020603050405020304" pitchFamily="18" charset="0"/>
              </a:rPr>
              <a:t>, et al </a:t>
            </a:r>
            <a:r>
              <a:rPr lang="es-ES" sz="1000" i="0" dirty="0" err="1">
                <a:solidFill>
                  <a:schemeClr val="bg1">
                    <a:lumMod val="65000"/>
                  </a:schemeClr>
                </a:solidFill>
                <a:effectLst/>
                <a:latin typeface="Open Sans" panose="020B0606030504020204" pitchFamily="34" charset="0"/>
              </a:rPr>
              <a:t>An</a:t>
            </a:r>
            <a:r>
              <a:rPr lang="es-ES" sz="1000" i="0" dirty="0">
                <a:solidFill>
                  <a:schemeClr val="bg1">
                    <a:lumMod val="65000"/>
                  </a:schemeClr>
                </a:solidFill>
                <a:effectLst/>
                <a:latin typeface="Open Sans" panose="020B0606030504020204" pitchFamily="34" charset="0"/>
              </a:rPr>
              <a:t> ex vivo human </a:t>
            </a:r>
            <a:r>
              <a:rPr lang="es-ES" sz="1000" i="0" dirty="0" err="1">
                <a:solidFill>
                  <a:schemeClr val="bg1">
                    <a:lumMod val="65000"/>
                  </a:schemeClr>
                </a:solidFill>
                <a:effectLst/>
                <a:latin typeface="Open Sans" panose="020B0606030504020204" pitchFamily="34" charset="0"/>
              </a:rPr>
              <a:t>osteochondral</a:t>
            </a:r>
            <a:r>
              <a:rPr lang="es-ES" sz="1000" i="0" dirty="0">
                <a:solidFill>
                  <a:schemeClr val="bg1">
                    <a:lumMod val="65000"/>
                  </a:schemeClr>
                </a:solidFill>
                <a:effectLst/>
                <a:latin typeface="Open Sans" panose="020B0606030504020204" pitchFamily="34" charset="0"/>
              </a:rPr>
              <a:t> culture </a:t>
            </a:r>
            <a:r>
              <a:rPr lang="es-ES" sz="1000" i="0" dirty="0" err="1">
                <a:solidFill>
                  <a:schemeClr val="bg1">
                    <a:lumMod val="65000"/>
                  </a:schemeClr>
                </a:solidFill>
                <a:effectLst/>
                <a:latin typeface="Open Sans" panose="020B0606030504020204" pitchFamily="34" charset="0"/>
              </a:rPr>
              <a:t>model</a:t>
            </a:r>
            <a:r>
              <a:rPr lang="es-ES" sz="1000" i="0" dirty="0">
                <a:solidFill>
                  <a:schemeClr val="bg1">
                    <a:lumMod val="65000"/>
                  </a:schemeClr>
                </a:solidFill>
                <a:effectLst/>
                <a:latin typeface="Open Sans" panose="020B0606030504020204" pitchFamily="34" charset="0"/>
              </a:rPr>
              <a:t> </a:t>
            </a:r>
            <a:r>
              <a:rPr lang="es-ES" sz="1000" i="0" dirty="0" err="1">
                <a:solidFill>
                  <a:schemeClr val="bg1">
                    <a:lumMod val="65000"/>
                  </a:schemeClr>
                </a:solidFill>
                <a:effectLst/>
                <a:latin typeface="Open Sans" panose="020B0606030504020204" pitchFamily="34" charset="0"/>
              </a:rPr>
              <a:t>Journal</a:t>
            </a:r>
            <a:r>
              <a:rPr lang="es-ES" sz="1000" i="0" dirty="0">
                <a:solidFill>
                  <a:schemeClr val="bg1">
                    <a:lumMod val="65000"/>
                  </a:schemeClr>
                </a:solidFill>
                <a:effectLst/>
                <a:latin typeface="Open Sans" panose="020B0606030504020204" pitchFamily="34" charset="0"/>
              </a:rPr>
              <a:t> </a:t>
            </a:r>
            <a:r>
              <a:rPr lang="es-ES" sz="1000" i="0" dirty="0" err="1">
                <a:solidFill>
                  <a:schemeClr val="bg1">
                    <a:lumMod val="65000"/>
                  </a:schemeClr>
                </a:solidFill>
                <a:effectLst/>
                <a:latin typeface="Open Sans" panose="020B0606030504020204" pitchFamily="34" charset="0"/>
              </a:rPr>
              <a:t>of</a:t>
            </a:r>
            <a:r>
              <a:rPr lang="es-ES" sz="1000" i="0" dirty="0">
                <a:solidFill>
                  <a:schemeClr val="bg1">
                    <a:lumMod val="65000"/>
                  </a:schemeClr>
                </a:solidFill>
                <a:effectLst/>
                <a:latin typeface="Open Sans" panose="020B0606030504020204" pitchFamily="34" charset="0"/>
              </a:rPr>
              <a:t> </a:t>
            </a:r>
            <a:r>
              <a:rPr lang="es-ES" sz="1000" i="0" dirty="0" err="1">
                <a:solidFill>
                  <a:schemeClr val="bg1">
                    <a:lumMod val="65000"/>
                  </a:schemeClr>
                </a:solidFill>
                <a:effectLst/>
                <a:latin typeface="Open Sans" panose="020B0606030504020204" pitchFamily="34" charset="0"/>
              </a:rPr>
              <a:t>Orthopaedic</a:t>
            </a:r>
            <a:r>
              <a:rPr lang="es-ES" sz="1000" i="0" dirty="0">
                <a:solidFill>
                  <a:schemeClr val="bg1">
                    <a:lumMod val="65000"/>
                  </a:schemeClr>
                </a:solidFill>
                <a:effectLst/>
                <a:latin typeface="Open Sans" panose="020B0606030504020204" pitchFamily="34" charset="0"/>
              </a:rPr>
              <a:t> </a:t>
            </a:r>
            <a:r>
              <a:rPr lang="es-ES" sz="1000" i="0" dirty="0" err="1">
                <a:solidFill>
                  <a:schemeClr val="bg1">
                    <a:lumMod val="65000"/>
                  </a:schemeClr>
                </a:solidFill>
                <a:effectLst/>
                <a:latin typeface="Open Sans" panose="020B0606030504020204" pitchFamily="34" charset="0"/>
              </a:rPr>
              <a:t>Research</a:t>
            </a:r>
            <a:r>
              <a:rPr lang="es-ES" sz="1000" i="0" dirty="0">
                <a:solidFill>
                  <a:schemeClr val="bg1">
                    <a:lumMod val="65000"/>
                  </a:schemeClr>
                </a:solidFill>
                <a:effectLst/>
                <a:latin typeface="Open Sans" panose="020B0606030504020204" pitchFamily="34" charset="0"/>
              </a:rPr>
              <a:t> (2020)</a:t>
            </a:r>
          </a:p>
          <a:p>
            <a:pPr algn="l"/>
            <a:endParaRPr lang="en-US" sz="10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62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E. Microfluidic</a:t>
            </a:r>
          </a:p>
        </p:txBody>
      </p:sp>
      <p:pic>
        <p:nvPicPr>
          <p:cNvPr id="9218" name="Picture 2" descr="Micromachines | Free Full-Text | A Microfluidic Chip for Cell Patterning  Utilizing Paired Microwells and Protein Patterns">
            <a:extLst>
              <a:ext uri="{FF2B5EF4-FFF2-40B4-BE49-F238E27FC236}">
                <a16:creationId xmlns:a16="http://schemas.microsoft.com/office/drawing/2014/main" id="{58157FD0-DFD7-2C06-F353-129C9FB465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3962" y="2376489"/>
            <a:ext cx="4329026" cy="23801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4">
            <a:extLst>
              <a:ext uri="{FF2B5EF4-FFF2-40B4-BE49-F238E27FC236}">
                <a16:creationId xmlns:a16="http://schemas.microsoft.com/office/drawing/2014/main" id="{A963FE54-821E-8EC0-93DE-0AA019F3A233}"/>
              </a:ext>
            </a:extLst>
          </p:cNvPr>
          <p:cNvGraphicFramePr>
            <a:graphicFrameLocks/>
          </p:cNvGraphicFramePr>
          <p:nvPr>
            <p:extLst>
              <p:ext uri="{D42A27DB-BD31-4B8C-83A1-F6EECF244321}">
                <p14:modId xmlns:p14="http://schemas.microsoft.com/office/powerpoint/2010/main" val="2022257682"/>
              </p:ext>
            </p:extLst>
          </p:nvPr>
        </p:nvGraphicFramePr>
        <p:xfrm>
          <a:off x="6755369" y="1046867"/>
          <a:ext cx="4329026" cy="5275586"/>
        </p:xfrm>
        <a:graphic>
          <a:graphicData uri="http://schemas.openxmlformats.org/drawingml/2006/table">
            <a:tbl>
              <a:tblPr firstRow="1" bandRow="1">
                <a:tableStyleId>{BC89EF96-8CEA-46FF-86C4-4CE0E7609802}</a:tableStyleId>
              </a:tblPr>
              <a:tblGrid>
                <a:gridCol w="1823249">
                  <a:extLst>
                    <a:ext uri="{9D8B030D-6E8A-4147-A177-3AD203B41FA5}">
                      <a16:colId xmlns:a16="http://schemas.microsoft.com/office/drawing/2014/main" val="101853600"/>
                    </a:ext>
                  </a:extLst>
                </a:gridCol>
                <a:gridCol w="2505777">
                  <a:extLst>
                    <a:ext uri="{9D8B030D-6E8A-4147-A177-3AD203B41FA5}">
                      <a16:colId xmlns:a16="http://schemas.microsoft.com/office/drawing/2014/main" val="694108727"/>
                    </a:ext>
                  </a:extLst>
                </a:gridCol>
              </a:tblGrid>
              <a:tr h="520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a:latin typeface="Times New Roman" panose="02020603050405020304" pitchFamily="18" charset="0"/>
                          <a:cs typeface="Times New Roman" panose="02020603050405020304" pitchFamily="18" charset="0"/>
                        </a:rPr>
                        <a:t>Characteristics </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a:t>Microfluidic</a:t>
                      </a:r>
                      <a:endParaRPr lang="en-US" sz="1400" b="1"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16904240"/>
                  </a:ext>
                </a:extLst>
              </a:tr>
              <a:tr h="445081">
                <a:tc>
                  <a:txBody>
                    <a:bodyPr/>
                    <a:lstStyle/>
                    <a:p>
                      <a:r>
                        <a:rPr lang="en-US" sz="1200" u="none" strike="noStrike" kern="1200" baseline="0" dirty="0">
                          <a:latin typeface="Times New Roman" panose="02020603050405020304" pitchFamily="18" charset="0"/>
                          <a:cs typeface="Times New Roman" panose="02020603050405020304" pitchFamily="18" charset="0"/>
                        </a:rPr>
                        <a:t>Ease of assay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Requires specialized equipment for chip fabrication and trained personnel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76473576"/>
                  </a:ext>
                </a:extLst>
              </a:tr>
              <a:tr h="372710">
                <a:tc>
                  <a:txBody>
                    <a:bodyPr/>
                    <a:lstStyle/>
                    <a:p>
                      <a:r>
                        <a:rPr lang="en-US" sz="1200" u="none" strike="noStrike" kern="1200" baseline="0" dirty="0">
                          <a:latin typeface="Times New Roman" panose="02020603050405020304" pitchFamily="18" charset="0"/>
                          <a:cs typeface="Times New Roman" panose="02020603050405020304" pitchFamily="18" charset="0"/>
                        </a:rPr>
                        <a:t>Time required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Moderate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1155070"/>
                  </a:ext>
                </a:extLst>
              </a:tr>
              <a:tr h="372710">
                <a:tc>
                  <a:txBody>
                    <a:bodyPr/>
                    <a:lstStyle/>
                    <a:p>
                      <a:r>
                        <a:rPr lang="en-US" sz="1200" u="none" strike="noStrike" kern="1200" baseline="0" dirty="0">
                          <a:latin typeface="Times New Roman" panose="02020603050405020304" pitchFamily="18" charset="0"/>
                          <a:cs typeface="Times New Roman" panose="02020603050405020304" pitchFamily="18" charset="0"/>
                        </a:rPr>
                        <a:t>Reproducibility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High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61963310"/>
                  </a:ext>
                </a:extLst>
              </a:tr>
              <a:tr h="445081">
                <a:tc>
                  <a:txBody>
                    <a:bodyPr/>
                    <a:lstStyle/>
                    <a:p>
                      <a:r>
                        <a:rPr lang="en-US" sz="1200" u="none" strike="noStrike" kern="1200" baseline="0" dirty="0">
                          <a:latin typeface="Times New Roman" panose="02020603050405020304" pitchFamily="18" charset="0"/>
                          <a:cs typeface="Times New Roman" panose="02020603050405020304" pitchFamily="18" charset="0"/>
                        </a:rPr>
                        <a:t>Cost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Moderate (The assays are cheap but expensive equipment is needed)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7524020"/>
                  </a:ext>
                </a:extLst>
              </a:tr>
              <a:tr h="372710">
                <a:tc>
                  <a:txBody>
                    <a:bodyPr/>
                    <a:lstStyle/>
                    <a:p>
                      <a:r>
                        <a:rPr lang="en-US" sz="1200" u="none" strike="noStrike" kern="1200" baseline="0" dirty="0">
                          <a:latin typeface="Times New Roman" panose="02020603050405020304" pitchFamily="18" charset="0"/>
                          <a:cs typeface="Times New Roman" panose="02020603050405020304" pitchFamily="18" charset="0"/>
                        </a:rPr>
                        <a:t>High throughput screening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Possible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3066549"/>
                  </a:ext>
                </a:extLst>
              </a:tr>
              <a:tr h="1157212">
                <a:tc>
                  <a:txBody>
                    <a:bodyPr/>
                    <a:lstStyle/>
                    <a:p>
                      <a:r>
                        <a:rPr lang="en-US" sz="1200" u="none" strike="noStrike" kern="1200" baseline="0" dirty="0">
                          <a:latin typeface="Times New Roman" panose="02020603050405020304" pitchFamily="18" charset="0"/>
                          <a:cs typeface="Times New Roman" panose="02020603050405020304" pitchFamily="18" charset="0"/>
                        </a:rPr>
                        <a:t>Main applications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Multicellular interactions and recapitulation of </a:t>
                      </a:r>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in vivo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conditions such as vasculature, fluid flow, biochemical gradient is possible; can incorporate immune cells; provides an ethically relevant substitution of </a:t>
                      </a:r>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in vivo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model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4965708"/>
                  </a:ext>
                </a:extLst>
              </a:tr>
              <a:tr h="372710">
                <a:tc>
                  <a:txBody>
                    <a:bodyPr/>
                    <a:lstStyle/>
                    <a:p>
                      <a:r>
                        <a:rPr lang="en-US" sz="1200" u="none" strike="noStrike" kern="1200" baseline="0" dirty="0">
                          <a:latin typeface="Times New Roman" panose="02020603050405020304" pitchFamily="18" charset="0"/>
                          <a:cs typeface="Times New Roman" panose="02020603050405020304" pitchFamily="18" charset="0"/>
                        </a:rPr>
                        <a:t>Sample volume requirement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Very low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1024458"/>
                  </a:ext>
                </a:extLst>
              </a:tr>
              <a:tr h="372710">
                <a:tc>
                  <a:txBody>
                    <a:bodyPr/>
                    <a:lstStyle/>
                    <a:p>
                      <a:r>
                        <a:rPr lang="en-US" sz="1200" u="none" strike="noStrike" kern="1200" baseline="0" dirty="0">
                          <a:latin typeface="Times New Roman" panose="02020603050405020304" pitchFamily="18" charset="0"/>
                          <a:cs typeface="Times New Roman" panose="02020603050405020304" pitchFamily="18" charset="0"/>
                        </a:rPr>
                        <a:t>Biological relevance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Very high biological relevance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57806702"/>
                  </a:ext>
                </a:extLst>
              </a:tr>
              <a:tr h="520773">
                <a:tc>
                  <a:txBody>
                    <a:bodyPr/>
                    <a:lstStyle/>
                    <a:p>
                      <a:r>
                        <a:rPr lang="en-US" sz="1200" u="none" strike="noStrike" kern="1200" baseline="0" dirty="0">
                          <a:latin typeface="Times New Roman" panose="02020603050405020304" pitchFamily="18" charset="0"/>
                          <a:cs typeface="Times New Roman" panose="02020603050405020304" pitchFamily="18" charset="0"/>
                        </a:rPr>
                        <a:t>Main limitations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Difficult to collect cells for analysis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7595017"/>
                  </a:ext>
                </a:extLst>
              </a:tr>
            </a:tbl>
          </a:graphicData>
        </a:graphic>
      </p:graphicFrame>
      <p:sp>
        <p:nvSpPr>
          <p:cNvPr id="6" name="Slide Number Placeholder 5">
            <a:extLst>
              <a:ext uri="{FF2B5EF4-FFF2-40B4-BE49-F238E27FC236}">
                <a16:creationId xmlns:a16="http://schemas.microsoft.com/office/drawing/2014/main" id="{543E8B03-E654-9BCD-8ECC-83B37494C088}"/>
              </a:ext>
            </a:extLst>
          </p:cNvPr>
          <p:cNvSpPr>
            <a:spLocks noGrp="1"/>
          </p:cNvSpPr>
          <p:nvPr>
            <p:ph type="sldNum" sz="quarter" idx="12"/>
          </p:nvPr>
        </p:nvSpPr>
        <p:spPr/>
        <p:txBody>
          <a:bodyPr/>
          <a:lstStyle/>
          <a:p>
            <a:fld id="{1ABE62C3-B086-4E65-AC47-2AAEE39C9690}" type="slidenum">
              <a:rPr lang="en-US" smtClean="0"/>
              <a:t>11</a:t>
            </a:fld>
            <a:endParaRPr lang="en-US"/>
          </a:p>
        </p:txBody>
      </p:sp>
      <p:sp>
        <p:nvSpPr>
          <p:cNvPr id="8" name="Footer Placeholder 3">
            <a:extLst>
              <a:ext uri="{FF2B5EF4-FFF2-40B4-BE49-F238E27FC236}">
                <a16:creationId xmlns:a16="http://schemas.microsoft.com/office/drawing/2014/main" id="{1D8E9D1B-4448-417A-9B10-6937D80DE244}"/>
              </a:ext>
            </a:extLst>
          </p:cNvPr>
          <p:cNvSpPr>
            <a:spLocks noGrp="1"/>
          </p:cNvSpPr>
          <p:nvPr>
            <p:ph type="ftr" sz="quarter" idx="11"/>
          </p:nvPr>
        </p:nvSpPr>
        <p:spPr>
          <a:xfrm>
            <a:off x="535292" y="6390248"/>
            <a:ext cx="8384590" cy="365124"/>
          </a:xfrm>
        </p:spPr>
        <p:txBody>
          <a:bodyPr/>
          <a:lstStyle/>
          <a:p>
            <a:pPr algn="l"/>
            <a:r>
              <a:rPr lang="en-US" sz="1000" strike="noStrike" dirty="0" err="1">
                <a:solidFill>
                  <a:schemeClr val="bg1">
                    <a:lumMod val="65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Devashree</a:t>
            </a:r>
            <a:r>
              <a:rPr lang="en-US" sz="1000" strike="noStrike" dirty="0">
                <a:solidFill>
                  <a:schemeClr val="bg1">
                    <a:lumMod val="65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1000" strike="noStrike" dirty="0" err="1">
                <a:solidFill>
                  <a:schemeClr val="bg1">
                    <a:lumMod val="65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Jahagirdar</a:t>
            </a:r>
            <a:r>
              <a:rPr lang="en-US" sz="1000" dirty="0" err="1">
                <a:solidFill>
                  <a:schemeClr val="bg1">
                    <a:lumMod val="65000"/>
                  </a:schemeClr>
                </a:solidFill>
                <a:effectLst/>
                <a:latin typeface="Times New Roman" panose="02020603050405020304" pitchFamily="18" charset="0"/>
                <a:cs typeface="Times New Roman" panose="02020603050405020304" pitchFamily="18" charset="0"/>
              </a:rPr>
              <a:t>,et</a:t>
            </a:r>
            <a:r>
              <a:rPr lang="en-US" sz="1000" dirty="0">
                <a:solidFill>
                  <a:schemeClr val="bg1">
                    <a:lumMod val="65000"/>
                  </a:schemeClr>
                </a:solidFill>
                <a:effectLst/>
                <a:latin typeface="Times New Roman" panose="02020603050405020304" pitchFamily="18" charset="0"/>
                <a:cs typeface="Times New Roman" panose="02020603050405020304" pitchFamily="18" charset="0"/>
              </a:rPr>
              <a:t> al </a:t>
            </a:r>
            <a:r>
              <a:rPr lang="en-US" sz="1000" i="0" dirty="0">
                <a:solidFill>
                  <a:schemeClr val="bg1">
                    <a:lumMod val="65000"/>
                  </a:schemeClr>
                </a:solidFill>
                <a:effectLst/>
                <a:latin typeface="Times New Roman" panose="02020603050405020304" pitchFamily="18" charset="0"/>
                <a:cs typeface="Times New Roman" panose="02020603050405020304" pitchFamily="18" charset="0"/>
              </a:rPr>
              <a:t>Degenerative disease-on-a-chip: Developing microfluidic models for rapid availability of newer therapies  Biotechnology Journal</a:t>
            </a:r>
          </a:p>
          <a:p>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81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FBCC-1B8E-8196-27DC-D7A6CB192D90}"/>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Applications of tumor-on-chip technology </a:t>
            </a:r>
          </a:p>
        </p:txBody>
      </p:sp>
      <p:sp>
        <p:nvSpPr>
          <p:cNvPr id="3" name="Content Placeholder 2">
            <a:extLst>
              <a:ext uri="{FF2B5EF4-FFF2-40B4-BE49-F238E27FC236}">
                <a16:creationId xmlns:a16="http://schemas.microsoft.com/office/drawing/2014/main" id="{E1B6E46B-9AC3-59DA-5BB0-D02B4A5E8484}"/>
              </a:ext>
            </a:extLst>
          </p:cNvPr>
          <p:cNvSpPr>
            <a:spLocks noGrp="1"/>
          </p:cNvSpPr>
          <p:nvPr>
            <p:ph idx="1"/>
          </p:nvPr>
        </p:nvSpPr>
        <p:spPr/>
        <p:txBody>
          <a:bodyPr/>
          <a:lstStyle/>
          <a:p>
            <a:pPr marL="461963" indent="-461963">
              <a:buFont typeface="Wingdings" panose="05000000000000000000" pitchFamily="2" charset="2"/>
              <a:buChar char="Ø"/>
            </a:pPr>
            <a:r>
              <a:rPr lang="en-US" sz="2400" b="0" u="none" strike="noStrike" baseline="0" dirty="0">
                <a:solidFill>
                  <a:srgbClr val="000000"/>
                </a:solidFill>
                <a:latin typeface="Calibri" panose="020F0502020204030204" pitchFamily="34" charset="0"/>
                <a:cs typeface="Calibri" panose="020F0502020204030204" pitchFamily="34" charset="0"/>
              </a:rPr>
              <a:t>Detection of breast cancer biomarkers </a:t>
            </a:r>
          </a:p>
          <a:p>
            <a:pPr marL="461963" indent="-461963">
              <a:buFont typeface="Wingdings" panose="05000000000000000000" pitchFamily="2" charset="2"/>
              <a:buChar char="Ø"/>
            </a:pPr>
            <a:r>
              <a:rPr lang="en-US" sz="2400" b="1" u="none" strike="noStrike" baseline="0" dirty="0">
                <a:solidFill>
                  <a:srgbClr val="000000"/>
                </a:solidFill>
                <a:latin typeface="Calibri" panose="020F0502020204030204" pitchFamily="34" charset="0"/>
                <a:cs typeface="Calibri" panose="020F0502020204030204" pitchFamily="34" charset="0"/>
              </a:rPr>
              <a:t>Drug screening </a:t>
            </a:r>
          </a:p>
          <a:p>
            <a:pPr marL="461963" indent="-461963">
              <a:buFont typeface="Wingdings" panose="05000000000000000000" pitchFamily="2" charset="2"/>
              <a:buChar char="Ø"/>
            </a:pPr>
            <a:r>
              <a:rPr lang="en-US" sz="2400" b="0" u="none" strike="noStrike" baseline="0" dirty="0">
                <a:solidFill>
                  <a:srgbClr val="000000"/>
                </a:solidFill>
                <a:latin typeface="Calibri" panose="020F0502020204030204" pitchFamily="34" charset="0"/>
                <a:cs typeface="Calibri" panose="020F0502020204030204" pitchFamily="34" charset="0"/>
              </a:rPr>
              <a:t>High throughput breast tumor-on-chip for multiple data analysis </a:t>
            </a:r>
          </a:p>
          <a:p>
            <a:pPr marL="461963" indent="-461963">
              <a:buFont typeface="Wingdings" panose="05000000000000000000" pitchFamily="2" charset="2"/>
              <a:buChar char="Ø"/>
            </a:pPr>
            <a:r>
              <a:rPr lang="en-US" sz="2400" b="0" u="none" strike="noStrike" baseline="0" dirty="0">
                <a:solidFill>
                  <a:srgbClr val="000000"/>
                </a:solidFill>
                <a:latin typeface="Calibri" panose="020F0502020204030204" pitchFamily="34" charset="0"/>
                <a:cs typeface="Calibri" panose="020F0502020204030204" pitchFamily="34" charset="0"/>
              </a:rPr>
              <a:t>Disease modeling by multi-organ-on-chip systems </a:t>
            </a:r>
          </a:p>
          <a:p>
            <a:pPr marL="0" indent="0">
              <a:buNone/>
            </a:pPr>
            <a:br>
              <a:rPr lang="en-US" sz="1800" b="0" i="1" u="none" strike="noStrike" baseline="0" dirty="0">
                <a:solidFill>
                  <a:srgbClr val="000000"/>
                </a:solidFill>
                <a:latin typeface="Charis SIL"/>
              </a:rPr>
            </a:br>
            <a:endParaRPr lang="en-US" dirty="0"/>
          </a:p>
        </p:txBody>
      </p:sp>
      <p:sp>
        <p:nvSpPr>
          <p:cNvPr id="7" name="Slide Number Placeholder 6">
            <a:extLst>
              <a:ext uri="{FF2B5EF4-FFF2-40B4-BE49-F238E27FC236}">
                <a16:creationId xmlns:a16="http://schemas.microsoft.com/office/drawing/2014/main" id="{5C899034-652A-DD50-EEB9-9759E7384A7E}"/>
              </a:ext>
            </a:extLst>
          </p:cNvPr>
          <p:cNvSpPr>
            <a:spLocks noGrp="1"/>
          </p:cNvSpPr>
          <p:nvPr>
            <p:ph type="sldNum" sz="quarter" idx="12"/>
          </p:nvPr>
        </p:nvSpPr>
        <p:spPr/>
        <p:txBody>
          <a:bodyPr/>
          <a:lstStyle/>
          <a:p>
            <a:fld id="{1ABE62C3-B086-4E65-AC47-2AAEE39C9690}" type="slidenum">
              <a:rPr lang="en-US" smtClean="0"/>
              <a:t>12</a:t>
            </a:fld>
            <a:endParaRPr lang="en-US"/>
          </a:p>
        </p:txBody>
      </p:sp>
      <p:sp>
        <p:nvSpPr>
          <p:cNvPr id="6" name="Footer Placeholder 3">
            <a:extLst>
              <a:ext uri="{FF2B5EF4-FFF2-40B4-BE49-F238E27FC236}">
                <a16:creationId xmlns:a16="http://schemas.microsoft.com/office/drawing/2014/main" id="{17E7F056-0DC0-4239-89D9-1BD866089E94}"/>
              </a:ext>
            </a:extLst>
          </p:cNvPr>
          <p:cNvSpPr>
            <a:spLocks noGrp="1"/>
          </p:cNvSpPr>
          <p:nvPr>
            <p:ph type="ftr" sz="quarter" idx="11"/>
          </p:nvPr>
        </p:nvSpPr>
        <p:spPr>
          <a:xfrm>
            <a:off x="535291" y="6322452"/>
            <a:ext cx="6959203" cy="365125"/>
          </a:xfrm>
        </p:spPr>
        <p:txBody>
          <a:bodyPr/>
          <a:lstStyle/>
          <a:p>
            <a:pPr algn="l"/>
            <a:r>
              <a:rPr lang="en-US" sz="1000" dirty="0">
                <a:solidFill>
                  <a:schemeClr val="bg1">
                    <a:lumMod val="50000"/>
                  </a:schemeClr>
                </a:solidFill>
                <a:latin typeface="Times New Roman" panose="02020603050405020304" pitchFamily="18" charset="0"/>
                <a:cs typeface="Times New Roman" panose="02020603050405020304" pitchFamily="18" charset="0"/>
              </a:rPr>
              <a:t>Bano </a:t>
            </a:r>
            <a:r>
              <a:rPr lang="en-US" sz="1000" dirty="0" err="1">
                <a:solidFill>
                  <a:schemeClr val="bg1">
                    <a:lumMod val="50000"/>
                  </a:schemeClr>
                </a:solidFill>
                <a:latin typeface="Times New Roman" panose="02020603050405020304" pitchFamily="18" charset="0"/>
                <a:cs typeface="Times New Roman" panose="02020603050405020304" pitchFamily="18" charset="0"/>
              </a:rPr>
              <a:t>Subia</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dirty="0" err="1">
                <a:solidFill>
                  <a:schemeClr val="bg1">
                    <a:lumMod val="50000"/>
                  </a:schemeClr>
                </a:solidFill>
                <a:latin typeface="Times New Roman" panose="02020603050405020304" pitchFamily="18" charset="0"/>
                <a:cs typeface="Times New Roman" panose="02020603050405020304" pitchFamily="18" charset="0"/>
              </a:rPr>
              <a:t>Breadisease</a:t>
            </a:r>
            <a:r>
              <a:rPr lang="en-US" sz="1000" dirty="0">
                <a:solidFill>
                  <a:schemeClr val="bg1">
                    <a:lumMod val="50000"/>
                  </a:schemeClr>
                </a:solidFill>
                <a:latin typeface="Times New Roman" panose="02020603050405020304" pitchFamily="18" charset="0"/>
                <a:cs typeface="Times New Roman" panose="02020603050405020304" pitchFamily="18" charset="0"/>
              </a:rPr>
              <a:t> modeling to personalized drug screening </a:t>
            </a:r>
            <a:r>
              <a:rPr lang="en-US" sz="1000" dirty="0" err="1">
                <a:solidFill>
                  <a:schemeClr val="bg1">
                    <a:lumMod val="50000"/>
                  </a:schemeClr>
                </a:solidFill>
                <a:latin typeface="Times New Roman" panose="02020603050405020304" pitchFamily="18" charset="0"/>
                <a:cs typeface="Times New Roman" panose="02020603050405020304" pitchFamily="18" charset="0"/>
              </a:rPr>
              <a:t>st</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b="0" i="0" u="none" strike="noStrike" baseline="0" dirty="0">
                <a:solidFill>
                  <a:schemeClr val="bg1">
                    <a:lumMod val="50000"/>
                  </a:schemeClr>
                </a:solidFill>
                <a:latin typeface="Times New Roman" panose="02020603050405020304" pitchFamily="18" charset="0"/>
                <a:cs typeface="Times New Roman" panose="02020603050405020304" pitchFamily="18" charset="0"/>
              </a:rPr>
              <a:t>tumor-on-chip models Journal Of Controlled released (2021)</a:t>
            </a: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797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9DF3-4C36-6EAC-98D3-81678B8F9EB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Drug screening </a:t>
            </a:r>
          </a:p>
        </p:txBody>
      </p:sp>
      <p:pic>
        <p:nvPicPr>
          <p:cNvPr id="5" name="Content Placeholder 4">
            <a:extLst>
              <a:ext uri="{FF2B5EF4-FFF2-40B4-BE49-F238E27FC236}">
                <a16:creationId xmlns:a16="http://schemas.microsoft.com/office/drawing/2014/main" id="{3C9124CB-BCDD-51B3-4538-26A0D85A3E08}"/>
              </a:ext>
            </a:extLst>
          </p:cNvPr>
          <p:cNvPicPr>
            <a:picLocks noGrp="1" noChangeAspect="1"/>
          </p:cNvPicPr>
          <p:nvPr>
            <p:ph idx="1"/>
          </p:nvPr>
        </p:nvPicPr>
        <p:blipFill>
          <a:blip r:embed="rId2"/>
          <a:stretch>
            <a:fillRect/>
          </a:stretch>
        </p:blipFill>
        <p:spPr>
          <a:xfrm>
            <a:off x="1515035" y="1717583"/>
            <a:ext cx="7861795" cy="3886064"/>
          </a:xfrm>
        </p:spPr>
      </p:pic>
      <p:sp>
        <p:nvSpPr>
          <p:cNvPr id="8" name="Slide Number Placeholder 7">
            <a:extLst>
              <a:ext uri="{FF2B5EF4-FFF2-40B4-BE49-F238E27FC236}">
                <a16:creationId xmlns:a16="http://schemas.microsoft.com/office/drawing/2014/main" id="{2E4809AC-BB19-654D-6217-8786277641F0}"/>
              </a:ext>
            </a:extLst>
          </p:cNvPr>
          <p:cNvSpPr>
            <a:spLocks noGrp="1"/>
          </p:cNvSpPr>
          <p:nvPr>
            <p:ph type="sldNum" sz="quarter" idx="12"/>
          </p:nvPr>
        </p:nvSpPr>
        <p:spPr/>
        <p:txBody>
          <a:bodyPr/>
          <a:lstStyle/>
          <a:p>
            <a:fld id="{1ABE62C3-B086-4E65-AC47-2AAEE39C9690}" type="slidenum">
              <a:rPr lang="en-US" smtClean="0"/>
              <a:t>13</a:t>
            </a:fld>
            <a:endParaRPr lang="en-US"/>
          </a:p>
        </p:txBody>
      </p:sp>
      <p:sp>
        <p:nvSpPr>
          <p:cNvPr id="6" name="Footer Placeholder 3">
            <a:extLst>
              <a:ext uri="{FF2B5EF4-FFF2-40B4-BE49-F238E27FC236}">
                <a16:creationId xmlns:a16="http://schemas.microsoft.com/office/drawing/2014/main" id="{D6368F17-DCB3-49B4-AB6C-A1D674964DAA}"/>
              </a:ext>
            </a:extLst>
          </p:cNvPr>
          <p:cNvSpPr>
            <a:spLocks noGrp="1"/>
          </p:cNvSpPr>
          <p:nvPr>
            <p:ph type="ftr" sz="quarter" idx="11"/>
          </p:nvPr>
        </p:nvSpPr>
        <p:spPr>
          <a:xfrm>
            <a:off x="535291" y="6322452"/>
            <a:ext cx="6833697" cy="365125"/>
          </a:xfrm>
        </p:spPr>
        <p:txBody>
          <a:bodyPr/>
          <a:lstStyle/>
          <a:p>
            <a:pPr algn="l"/>
            <a:r>
              <a:rPr lang="en-US" sz="1000" dirty="0">
                <a:solidFill>
                  <a:schemeClr val="bg1">
                    <a:lumMod val="50000"/>
                  </a:schemeClr>
                </a:solidFill>
                <a:latin typeface="Times New Roman" panose="02020603050405020304" pitchFamily="18" charset="0"/>
                <a:cs typeface="Times New Roman" panose="02020603050405020304" pitchFamily="18" charset="0"/>
              </a:rPr>
              <a:t>Bano </a:t>
            </a:r>
            <a:r>
              <a:rPr lang="en-US" sz="1000" dirty="0" err="1">
                <a:solidFill>
                  <a:schemeClr val="bg1">
                    <a:lumMod val="50000"/>
                  </a:schemeClr>
                </a:solidFill>
                <a:latin typeface="Times New Roman" panose="02020603050405020304" pitchFamily="18" charset="0"/>
                <a:cs typeface="Times New Roman" panose="02020603050405020304" pitchFamily="18" charset="0"/>
              </a:rPr>
              <a:t>Subia</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dirty="0" err="1">
                <a:solidFill>
                  <a:schemeClr val="bg1">
                    <a:lumMod val="50000"/>
                  </a:schemeClr>
                </a:solidFill>
                <a:latin typeface="Times New Roman" panose="02020603050405020304" pitchFamily="18" charset="0"/>
                <a:cs typeface="Times New Roman" panose="02020603050405020304" pitchFamily="18" charset="0"/>
              </a:rPr>
              <a:t>Breadisease</a:t>
            </a:r>
            <a:r>
              <a:rPr lang="en-US" sz="1000" dirty="0">
                <a:solidFill>
                  <a:schemeClr val="bg1">
                    <a:lumMod val="50000"/>
                  </a:schemeClr>
                </a:solidFill>
                <a:latin typeface="Times New Roman" panose="02020603050405020304" pitchFamily="18" charset="0"/>
                <a:cs typeface="Times New Roman" panose="02020603050405020304" pitchFamily="18" charset="0"/>
              </a:rPr>
              <a:t> modeling to personalized drug screening </a:t>
            </a:r>
            <a:r>
              <a:rPr lang="en-US" sz="1000" dirty="0" err="1">
                <a:solidFill>
                  <a:schemeClr val="bg1">
                    <a:lumMod val="50000"/>
                  </a:schemeClr>
                </a:solidFill>
                <a:latin typeface="Times New Roman" panose="02020603050405020304" pitchFamily="18" charset="0"/>
                <a:cs typeface="Times New Roman" panose="02020603050405020304" pitchFamily="18" charset="0"/>
              </a:rPr>
              <a:t>st</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b="0" i="0" u="none" strike="noStrike" baseline="0" dirty="0">
                <a:solidFill>
                  <a:schemeClr val="bg1">
                    <a:lumMod val="50000"/>
                  </a:schemeClr>
                </a:solidFill>
                <a:latin typeface="Times New Roman" panose="02020603050405020304" pitchFamily="18" charset="0"/>
                <a:cs typeface="Times New Roman" panose="02020603050405020304" pitchFamily="18" charset="0"/>
              </a:rPr>
              <a:t>tumor-on-chip models Journal Of Controlled released (2021)</a:t>
            </a: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35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CE11-4DF2-0727-8111-C819D30C10A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Tumor Microenvironment-On-Chip</a:t>
            </a:r>
          </a:p>
        </p:txBody>
      </p:sp>
      <p:sp>
        <p:nvSpPr>
          <p:cNvPr id="3" name="Content Placeholder 2">
            <a:extLst>
              <a:ext uri="{FF2B5EF4-FFF2-40B4-BE49-F238E27FC236}">
                <a16:creationId xmlns:a16="http://schemas.microsoft.com/office/drawing/2014/main" id="{B160D9DE-ECD6-9DF9-5BF8-BF67205EA687}"/>
              </a:ext>
            </a:extLst>
          </p:cNvPr>
          <p:cNvSpPr>
            <a:spLocks noGrp="1"/>
          </p:cNvSpPr>
          <p:nvPr>
            <p:ph idx="1"/>
          </p:nvPr>
        </p:nvSpPr>
        <p:spPr/>
        <p:txBody>
          <a:bodyPr/>
          <a:lstStyle/>
          <a:p>
            <a:pPr marL="514350" indent="-514350">
              <a:buFont typeface="+mj-lt"/>
              <a:buAutoNum type="arabicPeriod"/>
            </a:pPr>
            <a:r>
              <a:rPr lang="en-US" sz="2400" u="none" strike="noStrike" baseline="0" dirty="0">
                <a:solidFill>
                  <a:srgbClr val="000000"/>
                </a:solidFill>
                <a:latin typeface="Calibri" panose="020F0502020204030204" pitchFamily="34" charset="0"/>
                <a:cs typeface="Calibri" panose="020F0502020204030204" pitchFamily="34" charset="0"/>
              </a:rPr>
              <a:t>Modeling the vasculature: intravasation and extravasation </a:t>
            </a:r>
          </a:p>
          <a:p>
            <a:pPr marL="514350" indent="-514350">
              <a:buFont typeface="+mj-lt"/>
              <a:buAutoNum type="arabicPeriod"/>
            </a:pPr>
            <a:r>
              <a:rPr lang="en-US" sz="2400" u="none" strike="noStrike" baseline="0" dirty="0">
                <a:solidFill>
                  <a:srgbClr val="000000"/>
                </a:solidFill>
                <a:latin typeface="Calibri" panose="020F0502020204030204" pitchFamily="34" charset="0"/>
                <a:cs typeface="Calibri" panose="020F0502020204030204" pitchFamily="34" charset="0"/>
              </a:rPr>
              <a:t>Mimicking the fluid dynamics of the tumor microenvironment</a:t>
            </a:r>
          </a:p>
          <a:p>
            <a:pPr marL="514350" indent="-514350">
              <a:buFont typeface="+mj-lt"/>
              <a:buAutoNum type="arabicPeriod"/>
            </a:pPr>
            <a:r>
              <a:rPr lang="en-US" sz="2400" u="none" strike="noStrike" baseline="0" dirty="0">
                <a:solidFill>
                  <a:srgbClr val="000000"/>
                </a:solidFill>
                <a:latin typeface="Calibri" panose="020F0502020204030204" pitchFamily="34" charset="0"/>
                <a:cs typeface="Calibri" panose="020F0502020204030204" pitchFamily="34" charset="0"/>
              </a:rPr>
              <a:t>Chemical and Oxygen Gradient</a:t>
            </a:r>
          </a:p>
          <a:p>
            <a:pPr marL="514350" indent="-514350">
              <a:buFont typeface="+mj-lt"/>
              <a:buAutoNum type="arabicPeriod"/>
            </a:pPr>
            <a:r>
              <a:rPr lang="en-US" sz="2400" u="none" strike="noStrike" baseline="0" dirty="0">
                <a:solidFill>
                  <a:srgbClr val="000000"/>
                </a:solidFill>
                <a:latin typeface="Calibri" panose="020F0502020204030204" pitchFamily="34" charset="0"/>
                <a:cs typeface="Calibri" panose="020F0502020204030204" pitchFamily="34" charset="0"/>
              </a:rPr>
              <a:t>Modeling tumor-stroma interactions </a:t>
            </a:r>
            <a:endParaRPr lang="en-US" sz="2400" dirty="0">
              <a:latin typeface="Calibri" panose="020F0502020204030204" pitchFamily="34" charset="0"/>
              <a:cs typeface="Calibri" panose="020F0502020204030204" pitchFamily="34" charset="0"/>
            </a:endParaRPr>
          </a:p>
          <a:p>
            <a:pPr marL="514350" indent="-514350">
              <a:buFont typeface="+mj-lt"/>
              <a:buAutoNum type="arabicPeriod"/>
            </a:pPr>
            <a:endParaRPr lang="en-US" sz="2800" i="0" u="none" strike="noStrike" baseline="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2800" b="0" i="1" u="none" strike="noStrike" baseline="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dirty="0"/>
          </a:p>
        </p:txBody>
      </p:sp>
      <p:pic>
        <p:nvPicPr>
          <p:cNvPr id="5" name="Picture 4">
            <a:extLst>
              <a:ext uri="{FF2B5EF4-FFF2-40B4-BE49-F238E27FC236}">
                <a16:creationId xmlns:a16="http://schemas.microsoft.com/office/drawing/2014/main" id="{5F0F4501-D094-E03B-DF1C-976D84254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071" y="3246120"/>
            <a:ext cx="3646682" cy="2926080"/>
          </a:xfrm>
          <a:prstGeom prst="rect">
            <a:avLst/>
          </a:prstGeom>
        </p:spPr>
      </p:pic>
      <p:sp>
        <p:nvSpPr>
          <p:cNvPr id="8" name="Slide Number Placeholder 7">
            <a:extLst>
              <a:ext uri="{FF2B5EF4-FFF2-40B4-BE49-F238E27FC236}">
                <a16:creationId xmlns:a16="http://schemas.microsoft.com/office/drawing/2014/main" id="{D4A2224A-D607-1ED0-350F-FAA4FFB91A0C}"/>
              </a:ext>
            </a:extLst>
          </p:cNvPr>
          <p:cNvSpPr>
            <a:spLocks noGrp="1"/>
          </p:cNvSpPr>
          <p:nvPr>
            <p:ph type="sldNum" sz="quarter" idx="12"/>
          </p:nvPr>
        </p:nvSpPr>
        <p:spPr/>
        <p:txBody>
          <a:bodyPr/>
          <a:lstStyle/>
          <a:p>
            <a:fld id="{1ABE62C3-B086-4E65-AC47-2AAEE39C9690}" type="slidenum">
              <a:rPr lang="en-US" smtClean="0"/>
              <a:t>14</a:t>
            </a:fld>
            <a:endParaRPr lang="en-US"/>
          </a:p>
        </p:txBody>
      </p:sp>
      <p:sp>
        <p:nvSpPr>
          <p:cNvPr id="7" name="Footer Placeholder 3">
            <a:extLst>
              <a:ext uri="{FF2B5EF4-FFF2-40B4-BE49-F238E27FC236}">
                <a16:creationId xmlns:a16="http://schemas.microsoft.com/office/drawing/2014/main" id="{3C41BF05-DCF6-4D04-84DC-F5E8F1A2E85A}"/>
              </a:ext>
            </a:extLst>
          </p:cNvPr>
          <p:cNvSpPr>
            <a:spLocks noGrp="1"/>
          </p:cNvSpPr>
          <p:nvPr>
            <p:ph type="ftr" sz="quarter" idx="11"/>
          </p:nvPr>
        </p:nvSpPr>
        <p:spPr>
          <a:xfrm>
            <a:off x="535292" y="6322453"/>
            <a:ext cx="6824732" cy="365125"/>
          </a:xfrm>
        </p:spPr>
        <p:txBody>
          <a:bodyPr/>
          <a:lstStyle/>
          <a:p>
            <a:pPr algn="l"/>
            <a:r>
              <a:rPr lang="en-US" sz="1000" dirty="0">
                <a:solidFill>
                  <a:schemeClr val="bg1">
                    <a:lumMod val="50000"/>
                  </a:schemeClr>
                </a:solidFill>
                <a:latin typeface="Times New Roman" panose="02020603050405020304" pitchFamily="18" charset="0"/>
                <a:cs typeface="Times New Roman" panose="02020603050405020304" pitchFamily="18" charset="0"/>
              </a:rPr>
              <a:t>Bano </a:t>
            </a:r>
            <a:r>
              <a:rPr lang="en-US" sz="1000" dirty="0" err="1">
                <a:solidFill>
                  <a:schemeClr val="bg1">
                    <a:lumMod val="50000"/>
                  </a:schemeClr>
                </a:solidFill>
                <a:latin typeface="Times New Roman" panose="02020603050405020304" pitchFamily="18" charset="0"/>
                <a:cs typeface="Times New Roman" panose="02020603050405020304" pitchFamily="18" charset="0"/>
              </a:rPr>
              <a:t>Subia</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dirty="0" err="1">
                <a:solidFill>
                  <a:schemeClr val="bg1">
                    <a:lumMod val="50000"/>
                  </a:schemeClr>
                </a:solidFill>
                <a:latin typeface="Times New Roman" panose="02020603050405020304" pitchFamily="18" charset="0"/>
                <a:cs typeface="Times New Roman" panose="02020603050405020304" pitchFamily="18" charset="0"/>
              </a:rPr>
              <a:t>Breadisease</a:t>
            </a:r>
            <a:r>
              <a:rPr lang="en-US" sz="1000" dirty="0">
                <a:solidFill>
                  <a:schemeClr val="bg1">
                    <a:lumMod val="50000"/>
                  </a:schemeClr>
                </a:solidFill>
                <a:latin typeface="Times New Roman" panose="02020603050405020304" pitchFamily="18" charset="0"/>
                <a:cs typeface="Times New Roman" panose="02020603050405020304" pitchFamily="18" charset="0"/>
              </a:rPr>
              <a:t> modeling to personalized drug screening </a:t>
            </a:r>
            <a:r>
              <a:rPr lang="en-US" sz="1000" dirty="0" err="1">
                <a:solidFill>
                  <a:schemeClr val="bg1">
                    <a:lumMod val="50000"/>
                  </a:schemeClr>
                </a:solidFill>
                <a:latin typeface="Times New Roman" panose="02020603050405020304" pitchFamily="18" charset="0"/>
                <a:cs typeface="Times New Roman" panose="02020603050405020304" pitchFamily="18" charset="0"/>
              </a:rPr>
              <a:t>st</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b="0" i="0" u="none" strike="noStrike" baseline="0" dirty="0">
                <a:solidFill>
                  <a:schemeClr val="bg1">
                    <a:lumMod val="50000"/>
                  </a:schemeClr>
                </a:solidFill>
                <a:latin typeface="Times New Roman" panose="02020603050405020304" pitchFamily="18" charset="0"/>
                <a:cs typeface="Times New Roman" panose="02020603050405020304" pitchFamily="18" charset="0"/>
              </a:rPr>
              <a:t>tumor-on-chip models Journal Of Controlled released (2021)</a:t>
            </a: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66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C408-38F0-1613-EF79-2C78CB6BC484}"/>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Tumor  Microenvironment </a:t>
            </a:r>
          </a:p>
        </p:txBody>
      </p:sp>
      <p:pic>
        <p:nvPicPr>
          <p:cNvPr id="5" name="Content Placeholder 4">
            <a:extLst>
              <a:ext uri="{FF2B5EF4-FFF2-40B4-BE49-F238E27FC236}">
                <a16:creationId xmlns:a16="http://schemas.microsoft.com/office/drawing/2014/main" id="{A6D10051-F2B5-7189-FE52-A586718E0AED}"/>
              </a:ext>
            </a:extLst>
          </p:cNvPr>
          <p:cNvPicPr>
            <a:picLocks noGrp="1" noChangeAspect="1"/>
          </p:cNvPicPr>
          <p:nvPr>
            <p:ph idx="1"/>
          </p:nvPr>
        </p:nvPicPr>
        <p:blipFill>
          <a:blip r:embed="rId2"/>
          <a:stretch>
            <a:fillRect/>
          </a:stretch>
        </p:blipFill>
        <p:spPr>
          <a:xfrm>
            <a:off x="1983515" y="1732382"/>
            <a:ext cx="7506362" cy="4620933"/>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502B6FB4-5B99-0552-F74C-B0FAF6BB0921}"/>
              </a:ext>
            </a:extLst>
          </p:cNvPr>
          <p:cNvSpPr>
            <a:spLocks noGrp="1"/>
          </p:cNvSpPr>
          <p:nvPr>
            <p:ph type="sldNum" sz="quarter" idx="12"/>
          </p:nvPr>
        </p:nvSpPr>
        <p:spPr/>
        <p:txBody>
          <a:bodyPr/>
          <a:lstStyle/>
          <a:p>
            <a:fld id="{1ABE62C3-B086-4E65-AC47-2AAEE39C9690}" type="slidenum">
              <a:rPr lang="en-US" smtClean="0"/>
              <a:t>15</a:t>
            </a:fld>
            <a:endParaRPr lang="en-US"/>
          </a:p>
        </p:txBody>
      </p:sp>
      <p:sp>
        <p:nvSpPr>
          <p:cNvPr id="6" name="Footer Placeholder 3">
            <a:extLst>
              <a:ext uri="{FF2B5EF4-FFF2-40B4-BE49-F238E27FC236}">
                <a16:creationId xmlns:a16="http://schemas.microsoft.com/office/drawing/2014/main" id="{893AAFEA-6A90-4D7C-B9B0-B2024D970778}"/>
              </a:ext>
            </a:extLst>
          </p:cNvPr>
          <p:cNvSpPr>
            <a:spLocks noGrp="1"/>
          </p:cNvSpPr>
          <p:nvPr>
            <p:ph type="ftr" sz="quarter" idx="11"/>
          </p:nvPr>
        </p:nvSpPr>
        <p:spPr>
          <a:xfrm>
            <a:off x="535292" y="6322452"/>
            <a:ext cx="7748096" cy="399023"/>
          </a:xfrm>
        </p:spPr>
        <p:txBody>
          <a:bodyPr/>
          <a:lstStyle/>
          <a:p>
            <a:pPr algn="l"/>
            <a:r>
              <a:rPr lang="en-US" sz="1000" b="0" i="0" u="none" strike="noStrike" baseline="0" dirty="0">
                <a:latin typeface="Times New Roman" panose="02020603050405020304" pitchFamily="18" charset="0"/>
                <a:cs typeface="Times New Roman" panose="02020603050405020304" pitchFamily="18" charset="0"/>
              </a:rPr>
              <a:t>Menglin Shang, et al Microfluidic modelling of the tumor microenvironment for anti-cancer drug development  Royal Society Of Chemistry (2018)</a:t>
            </a:r>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BA79-7920-9D9F-B636-4F471BA305C8}"/>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1.Vasculature</a:t>
            </a:r>
          </a:p>
        </p:txBody>
      </p:sp>
      <p:pic>
        <p:nvPicPr>
          <p:cNvPr id="5" name="Content Placeholder 4">
            <a:extLst>
              <a:ext uri="{FF2B5EF4-FFF2-40B4-BE49-F238E27FC236}">
                <a16:creationId xmlns:a16="http://schemas.microsoft.com/office/drawing/2014/main" id="{A38AC1BA-2D48-1539-ED31-58C57C2F405A}"/>
              </a:ext>
            </a:extLst>
          </p:cNvPr>
          <p:cNvPicPr>
            <a:picLocks noGrp="1" noChangeAspect="1"/>
          </p:cNvPicPr>
          <p:nvPr>
            <p:ph idx="1"/>
          </p:nvPr>
        </p:nvPicPr>
        <p:blipFill>
          <a:blip r:embed="rId2"/>
          <a:stretch>
            <a:fillRect/>
          </a:stretch>
        </p:blipFill>
        <p:spPr>
          <a:xfrm>
            <a:off x="3747247" y="1155007"/>
            <a:ext cx="6723530" cy="5017990"/>
          </a:xfrm>
        </p:spPr>
      </p:pic>
      <p:sp>
        <p:nvSpPr>
          <p:cNvPr id="7" name="Slide Number Placeholder 6">
            <a:extLst>
              <a:ext uri="{FF2B5EF4-FFF2-40B4-BE49-F238E27FC236}">
                <a16:creationId xmlns:a16="http://schemas.microsoft.com/office/drawing/2014/main" id="{290F1E0C-57DA-9172-E6FE-9DA849E171AC}"/>
              </a:ext>
            </a:extLst>
          </p:cNvPr>
          <p:cNvSpPr>
            <a:spLocks noGrp="1"/>
          </p:cNvSpPr>
          <p:nvPr>
            <p:ph type="sldNum" sz="quarter" idx="12"/>
          </p:nvPr>
        </p:nvSpPr>
        <p:spPr/>
        <p:txBody>
          <a:bodyPr/>
          <a:lstStyle/>
          <a:p>
            <a:fld id="{1ABE62C3-B086-4E65-AC47-2AAEE39C9690}" type="slidenum">
              <a:rPr lang="en-US" smtClean="0"/>
              <a:t>16</a:t>
            </a:fld>
            <a:endParaRPr lang="en-US"/>
          </a:p>
        </p:txBody>
      </p:sp>
      <p:sp>
        <p:nvSpPr>
          <p:cNvPr id="6" name="Footer Placeholder 3">
            <a:extLst>
              <a:ext uri="{FF2B5EF4-FFF2-40B4-BE49-F238E27FC236}">
                <a16:creationId xmlns:a16="http://schemas.microsoft.com/office/drawing/2014/main" id="{B456E812-B958-4B23-83EA-5B5A41848FE0}"/>
              </a:ext>
            </a:extLst>
          </p:cNvPr>
          <p:cNvSpPr>
            <a:spLocks noGrp="1"/>
          </p:cNvSpPr>
          <p:nvPr>
            <p:ph type="ftr" sz="quarter" idx="11"/>
          </p:nvPr>
        </p:nvSpPr>
        <p:spPr>
          <a:xfrm>
            <a:off x="535292" y="6322452"/>
            <a:ext cx="7792920" cy="399023"/>
          </a:xfrm>
        </p:spPr>
        <p:txBody>
          <a:bodyPr/>
          <a:lstStyle/>
          <a:p>
            <a:pPr algn="l"/>
            <a:r>
              <a:rPr lang="en-US" sz="1000" b="0" i="0" u="none" strike="noStrike" baseline="0" dirty="0">
                <a:latin typeface="Times New Roman" panose="02020603050405020304" pitchFamily="18" charset="0"/>
                <a:cs typeface="Times New Roman" panose="02020603050405020304" pitchFamily="18" charset="0"/>
              </a:rPr>
              <a:t>Menglin Shang, et al Microfluidic modelling of the tumor microenvironment for anti-cancer drug development  Royal Society Of Chemistry (2018)</a:t>
            </a:r>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716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5AEF-3C0A-D0AA-6946-0B5E0E0C6CA8}"/>
              </a:ext>
            </a:extLst>
          </p:cNvPr>
          <p:cNvSpPr>
            <a:spLocks noGrp="1"/>
          </p:cNvSpPr>
          <p:nvPr>
            <p:ph type="title"/>
          </p:nvPr>
        </p:nvSpPr>
        <p:spPr>
          <a:xfrm>
            <a:off x="838200" y="878541"/>
            <a:ext cx="10365509" cy="812147"/>
          </a:xfrm>
        </p:spPr>
        <p:txBody>
          <a:bodyPr>
            <a:normAutofit fontScale="90000"/>
          </a:bodyPr>
          <a:lstStyle/>
          <a:p>
            <a:r>
              <a:rPr lang="en-US" sz="4400" dirty="0">
                <a:latin typeface="Calibri" panose="020F0502020204030204" pitchFamily="34" charset="0"/>
                <a:cs typeface="Calibri" panose="020F0502020204030204" pitchFamily="34" charset="0"/>
              </a:rPr>
              <a:t>2. Co-Culture and Mimicking the fluid dynamics of the tumor microenvironment </a:t>
            </a:r>
            <a:br>
              <a:rPr lang="en-US" sz="4000" b="0" i="1" u="none" strike="noStrike" baseline="0" dirty="0">
                <a:solidFill>
                  <a:srgbClr val="000000"/>
                </a:solidFill>
              </a:rPr>
            </a:br>
            <a:endParaRPr lang="en-US" dirty="0"/>
          </a:p>
        </p:txBody>
      </p:sp>
      <p:sp>
        <p:nvSpPr>
          <p:cNvPr id="3" name="Content Placeholder 2">
            <a:extLst>
              <a:ext uri="{FF2B5EF4-FFF2-40B4-BE49-F238E27FC236}">
                <a16:creationId xmlns:a16="http://schemas.microsoft.com/office/drawing/2014/main" id="{9D62197D-AFDA-8F00-C531-A0033DA09301}"/>
              </a:ext>
            </a:extLst>
          </p:cNvPr>
          <p:cNvSpPr>
            <a:spLocks noGrp="1"/>
          </p:cNvSpPr>
          <p:nvPr>
            <p:ph idx="1"/>
          </p:nvPr>
        </p:nvSpPr>
        <p:spPr/>
        <p:txBody>
          <a:bodyPr/>
          <a:lstStyle/>
          <a:p>
            <a:pPr marL="461963" indent="-461963"/>
            <a:r>
              <a:rPr lang="en-US" dirty="0">
                <a:latin typeface="Calibri" panose="020F0502020204030204" pitchFamily="34" charset="0"/>
                <a:cs typeface="Calibri" panose="020F0502020204030204" pitchFamily="34" charset="0"/>
              </a:rPr>
              <a:t>Co-Culture </a:t>
            </a:r>
          </a:p>
          <a:p>
            <a:pPr marL="919163" lvl="2" indent="-461963"/>
            <a:r>
              <a:rPr lang="en-US" dirty="0">
                <a:latin typeface="Calibri" panose="020F0502020204030204" pitchFamily="34" charset="0"/>
                <a:cs typeface="Calibri" panose="020F0502020204030204" pitchFamily="34" charset="0"/>
              </a:rPr>
              <a:t>Mixed Co-culture</a:t>
            </a:r>
          </a:p>
          <a:p>
            <a:pPr marL="919163" lvl="2" indent="-461963"/>
            <a:r>
              <a:rPr lang="en-US" dirty="0">
                <a:latin typeface="Calibri" panose="020F0502020204030204" pitchFamily="34" charset="0"/>
                <a:cs typeface="Calibri" panose="020F0502020204030204" pitchFamily="34" charset="0"/>
              </a:rPr>
              <a:t>Separate Co-culture</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461963" indent="-461963"/>
            <a:r>
              <a:rPr lang="en-US" dirty="0">
                <a:latin typeface="Calibri" panose="020F0502020204030204" pitchFamily="34" charset="0"/>
                <a:cs typeface="Calibri" panose="020F0502020204030204" pitchFamily="34" charset="0"/>
              </a:rPr>
              <a:t>Shear Stress</a:t>
            </a:r>
          </a:p>
          <a:p>
            <a:pPr marL="461963" indent="-461963"/>
            <a:endParaRPr lang="en-US" sz="2800" dirty="0">
              <a:latin typeface="Calibri" panose="020F0502020204030204" pitchFamily="34" charset="0"/>
              <a:cs typeface="Calibri" panose="020F0502020204030204" pitchFamily="34" charset="0"/>
            </a:endParaRPr>
          </a:p>
          <a:p>
            <a:pPr marL="461963" indent="-461963"/>
            <a:r>
              <a:rPr lang="en-US" sz="2800" dirty="0">
                <a:latin typeface="Calibri" panose="020F0502020204030204" pitchFamily="34" charset="0"/>
                <a:cs typeface="Calibri" panose="020F0502020204030204" pitchFamily="34" charset="0"/>
              </a:rPr>
              <a:t>Pressure</a:t>
            </a:r>
          </a:p>
          <a:p>
            <a:endParaRPr lang="en-US" i="1"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67087B3C-2DCD-E367-5FA8-0FD717670772}"/>
              </a:ext>
            </a:extLst>
          </p:cNvPr>
          <p:cNvGraphicFramePr>
            <a:graphicFrameLocks noChangeAspect="1"/>
          </p:cNvGraphicFramePr>
          <p:nvPr>
            <p:extLst>
              <p:ext uri="{D42A27DB-BD31-4B8C-83A1-F6EECF244321}">
                <p14:modId xmlns:p14="http://schemas.microsoft.com/office/powerpoint/2010/main" val="2013839579"/>
              </p:ext>
            </p:extLst>
          </p:nvPr>
        </p:nvGraphicFramePr>
        <p:xfrm>
          <a:off x="4446495" y="2325407"/>
          <a:ext cx="2874402" cy="2781300"/>
        </p:xfrm>
        <a:graphic>
          <a:graphicData uri="http://schemas.openxmlformats.org/presentationml/2006/ole">
            <mc:AlternateContent xmlns:mc="http://schemas.openxmlformats.org/markup-compatibility/2006">
              <mc:Choice xmlns:v="urn:schemas-microsoft-com:vml" Requires="v">
                <p:oleObj spid="_x0000_s14436" name="Bitmap Image" r:id="rId3" imgW="2636640" imgH="2781360" progId="Paint.Picture">
                  <p:embed/>
                </p:oleObj>
              </mc:Choice>
              <mc:Fallback>
                <p:oleObj name="Bitmap Image" r:id="rId3" imgW="2636640" imgH="2781360" progId="Paint.Picture">
                  <p:embed/>
                  <p:pic>
                    <p:nvPicPr>
                      <p:cNvPr id="5" name="Object 4">
                        <a:extLst>
                          <a:ext uri="{FF2B5EF4-FFF2-40B4-BE49-F238E27FC236}">
                            <a16:creationId xmlns:a16="http://schemas.microsoft.com/office/drawing/2014/main" id="{1A822715-B588-D97D-691E-C7581A54CD93}"/>
                          </a:ext>
                        </a:extLst>
                      </p:cNvPr>
                      <p:cNvPicPr/>
                      <p:nvPr/>
                    </p:nvPicPr>
                    <p:blipFill>
                      <a:blip r:embed="rId4"/>
                      <a:stretch>
                        <a:fillRect/>
                      </a:stretch>
                    </p:blipFill>
                    <p:spPr>
                      <a:xfrm>
                        <a:off x="4446495" y="2325407"/>
                        <a:ext cx="2874402" cy="27813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7336C3A-B9D3-BB60-DC18-1491F80E7B3C}"/>
              </a:ext>
            </a:extLst>
          </p:cNvPr>
          <p:cNvGraphicFramePr>
            <a:graphicFrameLocks noChangeAspect="1"/>
          </p:cNvGraphicFramePr>
          <p:nvPr>
            <p:extLst>
              <p:ext uri="{D42A27DB-BD31-4B8C-83A1-F6EECF244321}">
                <p14:modId xmlns:p14="http://schemas.microsoft.com/office/powerpoint/2010/main" val="2025963393"/>
              </p:ext>
            </p:extLst>
          </p:nvPr>
        </p:nvGraphicFramePr>
        <p:xfrm>
          <a:off x="7320897" y="2261549"/>
          <a:ext cx="3454679" cy="2974104"/>
        </p:xfrm>
        <a:graphic>
          <a:graphicData uri="http://schemas.openxmlformats.org/presentationml/2006/ole">
            <mc:AlternateContent xmlns:mc="http://schemas.openxmlformats.org/markup-compatibility/2006">
              <mc:Choice xmlns:v="urn:schemas-microsoft-com:vml" Requires="v">
                <p:oleObj spid="_x0000_s14437" name="Bitmap Image" r:id="rId5" imgW="3528000" imgH="2979360" progId="Paint.Picture">
                  <p:embed/>
                </p:oleObj>
              </mc:Choice>
              <mc:Fallback>
                <p:oleObj name="Bitmap Image" r:id="rId5" imgW="3528000" imgH="2979360" progId="Paint.Picture">
                  <p:embed/>
                  <p:pic>
                    <p:nvPicPr>
                      <p:cNvPr id="6" name="Object 5">
                        <a:extLst>
                          <a:ext uri="{FF2B5EF4-FFF2-40B4-BE49-F238E27FC236}">
                            <a16:creationId xmlns:a16="http://schemas.microsoft.com/office/drawing/2014/main" id="{07D940C4-1420-C27E-1872-A145DBC6BBBE}"/>
                          </a:ext>
                        </a:extLst>
                      </p:cNvPr>
                      <p:cNvPicPr/>
                      <p:nvPr/>
                    </p:nvPicPr>
                    <p:blipFill>
                      <a:blip r:embed="rId6"/>
                      <a:stretch>
                        <a:fillRect/>
                      </a:stretch>
                    </p:blipFill>
                    <p:spPr>
                      <a:xfrm>
                        <a:off x="7320897" y="2261549"/>
                        <a:ext cx="3454679" cy="2974104"/>
                      </a:xfrm>
                      <a:prstGeom prst="rect">
                        <a:avLst/>
                      </a:prstGeom>
                    </p:spPr>
                  </p:pic>
                </p:oleObj>
              </mc:Fallback>
            </mc:AlternateContent>
          </a:graphicData>
        </a:graphic>
      </p:graphicFrame>
      <p:sp>
        <p:nvSpPr>
          <p:cNvPr id="9" name="Slide Number Placeholder 8">
            <a:extLst>
              <a:ext uri="{FF2B5EF4-FFF2-40B4-BE49-F238E27FC236}">
                <a16:creationId xmlns:a16="http://schemas.microsoft.com/office/drawing/2014/main" id="{23208F80-5067-5851-3476-8B43DF55E302}"/>
              </a:ext>
            </a:extLst>
          </p:cNvPr>
          <p:cNvSpPr>
            <a:spLocks noGrp="1"/>
          </p:cNvSpPr>
          <p:nvPr>
            <p:ph type="sldNum" sz="quarter" idx="12"/>
          </p:nvPr>
        </p:nvSpPr>
        <p:spPr/>
        <p:txBody>
          <a:bodyPr/>
          <a:lstStyle/>
          <a:p>
            <a:fld id="{1ABE62C3-B086-4E65-AC47-2AAEE39C9690}" type="slidenum">
              <a:rPr lang="en-US" smtClean="0"/>
              <a:t>17</a:t>
            </a:fld>
            <a:endParaRPr lang="en-US"/>
          </a:p>
        </p:txBody>
      </p:sp>
      <p:sp>
        <p:nvSpPr>
          <p:cNvPr id="11" name="Footer Placeholder 3">
            <a:extLst>
              <a:ext uri="{FF2B5EF4-FFF2-40B4-BE49-F238E27FC236}">
                <a16:creationId xmlns:a16="http://schemas.microsoft.com/office/drawing/2014/main" id="{5D10E8B8-BBFF-49D9-AA29-9625397F1CD8}"/>
              </a:ext>
            </a:extLst>
          </p:cNvPr>
          <p:cNvSpPr>
            <a:spLocks noGrp="1"/>
          </p:cNvSpPr>
          <p:nvPr>
            <p:ph type="ftr" sz="quarter" idx="11"/>
          </p:nvPr>
        </p:nvSpPr>
        <p:spPr>
          <a:xfrm>
            <a:off x="535291" y="6322452"/>
            <a:ext cx="7783955" cy="365125"/>
          </a:xfrm>
        </p:spPr>
        <p:txBody>
          <a:bodyPr/>
          <a:lstStyle/>
          <a:p>
            <a:pPr algn="l"/>
            <a:r>
              <a:rPr lang="en-US" sz="1000" b="0" i="0" u="none" strike="noStrike" baseline="0" dirty="0">
                <a:latin typeface="Times New Roman" panose="02020603050405020304" pitchFamily="18" charset="0"/>
                <a:cs typeface="Times New Roman" panose="02020603050405020304" pitchFamily="18" charset="0"/>
              </a:rPr>
              <a:t>Menglin Shang, et al Microfluidic modelling of the tumor microenvironment for anti-cancer drug development  Royal Society Of Chemistry (2018)</a:t>
            </a:r>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02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93F5-3D40-F439-6E09-53713757112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3. Chemical and Oxygen Gradient </a:t>
            </a:r>
          </a:p>
        </p:txBody>
      </p:sp>
      <p:graphicFrame>
        <p:nvGraphicFramePr>
          <p:cNvPr id="5" name="Object 4">
            <a:extLst>
              <a:ext uri="{FF2B5EF4-FFF2-40B4-BE49-F238E27FC236}">
                <a16:creationId xmlns:a16="http://schemas.microsoft.com/office/drawing/2014/main" id="{86CE8913-AC67-ACC2-FB12-B3D8A8F0BED4}"/>
              </a:ext>
            </a:extLst>
          </p:cNvPr>
          <p:cNvGraphicFramePr>
            <a:graphicFrameLocks noChangeAspect="1"/>
          </p:cNvGraphicFramePr>
          <p:nvPr>
            <p:extLst>
              <p:ext uri="{D42A27DB-BD31-4B8C-83A1-F6EECF244321}">
                <p14:modId xmlns:p14="http://schemas.microsoft.com/office/powerpoint/2010/main" val="2743658323"/>
              </p:ext>
            </p:extLst>
          </p:nvPr>
        </p:nvGraphicFramePr>
        <p:xfrm>
          <a:off x="1750885" y="1735307"/>
          <a:ext cx="4174846" cy="4203291"/>
        </p:xfrm>
        <a:graphic>
          <a:graphicData uri="http://schemas.openxmlformats.org/presentationml/2006/ole">
            <mc:AlternateContent xmlns:mc="http://schemas.openxmlformats.org/markup-compatibility/2006">
              <mc:Choice xmlns:v="urn:schemas-microsoft-com:vml" Requires="v">
                <p:oleObj spid="_x0000_s3138" name="Bitmap Image" r:id="rId3" imgW="2735640" imgH="3848040" progId="Paint.Picture">
                  <p:embed/>
                </p:oleObj>
              </mc:Choice>
              <mc:Fallback>
                <p:oleObj name="Bitmap Image" r:id="rId3" imgW="2735640" imgH="3848040" progId="Paint.Picture">
                  <p:embed/>
                  <p:pic>
                    <p:nvPicPr>
                      <p:cNvPr id="0" name=""/>
                      <p:cNvPicPr/>
                      <p:nvPr/>
                    </p:nvPicPr>
                    <p:blipFill>
                      <a:blip r:embed="rId4"/>
                      <a:stretch>
                        <a:fillRect/>
                      </a:stretch>
                    </p:blipFill>
                    <p:spPr>
                      <a:xfrm>
                        <a:off x="1750885" y="1735307"/>
                        <a:ext cx="4174846" cy="4203291"/>
                      </a:xfrm>
                      <a:prstGeom prst="rect">
                        <a:avLst/>
                      </a:prstGeom>
                    </p:spPr>
                  </p:pic>
                </p:oleObj>
              </mc:Fallback>
            </mc:AlternateContent>
          </a:graphicData>
        </a:graphic>
      </p:graphicFrame>
      <p:pic>
        <p:nvPicPr>
          <p:cNvPr id="6" name="Content Placeholder 8">
            <a:extLst>
              <a:ext uri="{FF2B5EF4-FFF2-40B4-BE49-F238E27FC236}">
                <a16:creationId xmlns:a16="http://schemas.microsoft.com/office/drawing/2014/main" id="{98D3E9E6-7307-2A2D-7C8F-219033900DC0}"/>
              </a:ext>
            </a:extLst>
          </p:cNvPr>
          <p:cNvPicPr>
            <a:picLocks noGrp="1" noChangeAspect="1"/>
          </p:cNvPicPr>
          <p:nvPr>
            <p:ph idx="1"/>
          </p:nvPr>
        </p:nvPicPr>
        <p:blipFill>
          <a:blip r:embed="rId5"/>
          <a:stretch>
            <a:fillRect/>
          </a:stretch>
        </p:blipFill>
        <p:spPr>
          <a:xfrm>
            <a:off x="6592089" y="2717701"/>
            <a:ext cx="5193737" cy="2553546"/>
          </a:xfrm>
        </p:spPr>
      </p:pic>
      <p:sp>
        <p:nvSpPr>
          <p:cNvPr id="8" name="Slide Number Placeholder 7">
            <a:extLst>
              <a:ext uri="{FF2B5EF4-FFF2-40B4-BE49-F238E27FC236}">
                <a16:creationId xmlns:a16="http://schemas.microsoft.com/office/drawing/2014/main" id="{5C5C6A64-2537-C9CE-12CC-C9640B6DA4F8}"/>
              </a:ext>
            </a:extLst>
          </p:cNvPr>
          <p:cNvSpPr>
            <a:spLocks noGrp="1"/>
          </p:cNvSpPr>
          <p:nvPr>
            <p:ph type="sldNum" sz="quarter" idx="12"/>
          </p:nvPr>
        </p:nvSpPr>
        <p:spPr/>
        <p:txBody>
          <a:bodyPr/>
          <a:lstStyle/>
          <a:p>
            <a:fld id="{1ABE62C3-B086-4E65-AC47-2AAEE39C9690}" type="slidenum">
              <a:rPr lang="en-US" smtClean="0"/>
              <a:t>18</a:t>
            </a:fld>
            <a:endParaRPr lang="en-US"/>
          </a:p>
        </p:txBody>
      </p:sp>
      <p:sp>
        <p:nvSpPr>
          <p:cNvPr id="7" name="Footer Placeholder 3">
            <a:extLst>
              <a:ext uri="{FF2B5EF4-FFF2-40B4-BE49-F238E27FC236}">
                <a16:creationId xmlns:a16="http://schemas.microsoft.com/office/drawing/2014/main" id="{7852AA0C-B106-47F6-8921-6EB28821A5F3}"/>
              </a:ext>
            </a:extLst>
          </p:cNvPr>
          <p:cNvSpPr>
            <a:spLocks noGrp="1"/>
          </p:cNvSpPr>
          <p:nvPr>
            <p:ph type="ftr" sz="quarter" idx="11"/>
          </p:nvPr>
        </p:nvSpPr>
        <p:spPr>
          <a:xfrm>
            <a:off x="535291" y="6322453"/>
            <a:ext cx="5650355" cy="365124"/>
          </a:xfrm>
        </p:spPr>
        <p:txBody>
          <a:bodyPr/>
          <a:lstStyle/>
          <a:p>
            <a:pPr algn="l"/>
            <a:r>
              <a:rPr lang="en-US" sz="1000" dirty="0">
                <a:solidFill>
                  <a:schemeClr val="tx1">
                    <a:lumMod val="50000"/>
                    <a:lumOff val="50000"/>
                  </a:schemeClr>
                </a:solidFill>
                <a:latin typeface="Times New Roman" panose="02020603050405020304" pitchFamily="18" charset="0"/>
                <a:cs typeface="Times New Roman" panose="02020603050405020304" pitchFamily="18" charset="0"/>
              </a:rPr>
              <a:t>BO </a:t>
            </a:r>
            <a:r>
              <a:rPr lang="en-US" sz="1000" dirty="0" err="1">
                <a:solidFill>
                  <a:schemeClr val="tx1">
                    <a:lumMod val="50000"/>
                    <a:lumOff val="50000"/>
                  </a:schemeClr>
                </a:solidFill>
                <a:latin typeface="Times New Roman" panose="02020603050405020304" pitchFamily="18" charset="0"/>
                <a:cs typeface="Times New Roman" panose="02020603050405020304" pitchFamily="18" charset="0"/>
              </a:rPr>
              <a:t>Dai,et</a:t>
            </a:r>
            <a:r>
              <a:rPr lang="en-US" sz="1000" dirty="0">
                <a:solidFill>
                  <a:schemeClr val="tx1">
                    <a:lumMod val="50000"/>
                    <a:lumOff val="50000"/>
                  </a:schemeClr>
                </a:solidFill>
                <a:latin typeface="Times New Roman" panose="02020603050405020304" pitchFamily="18" charset="0"/>
                <a:cs typeface="Times New Roman" panose="02020603050405020304" pitchFamily="18" charset="0"/>
              </a:rPr>
              <a:t> al </a:t>
            </a:r>
            <a:r>
              <a:rPr lang="en-US" sz="1000" i="0" dirty="0">
                <a:effectLst/>
                <a:latin typeface="Times New Roman" panose="02020603050405020304" pitchFamily="18" charset="0"/>
                <a:cs typeface="Times New Roman" panose="02020603050405020304" pitchFamily="18" charset="0"/>
              </a:rPr>
              <a:t>Generation of flow and droplets with an ultra-long-range linear concentration gradient (2021)</a:t>
            </a:r>
          </a:p>
          <a:p>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787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1995-2044-5FCE-E65B-3761C594F5C1}"/>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Multilayered Breast Cancer Tissue</a:t>
            </a:r>
          </a:p>
        </p:txBody>
      </p:sp>
      <p:pic>
        <p:nvPicPr>
          <p:cNvPr id="6" name="Content Placeholder 5">
            <a:extLst>
              <a:ext uri="{FF2B5EF4-FFF2-40B4-BE49-F238E27FC236}">
                <a16:creationId xmlns:a16="http://schemas.microsoft.com/office/drawing/2014/main" id="{8BECF013-7BE5-EF11-FE42-EA8C3E9CC741}"/>
              </a:ext>
            </a:extLst>
          </p:cNvPr>
          <p:cNvPicPr>
            <a:picLocks noGrp="1" noChangeAspect="1"/>
          </p:cNvPicPr>
          <p:nvPr>
            <p:ph idx="1"/>
          </p:nvPr>
        </p:nvPicPr>
        <p:blipFill>
          <a:blip r:embed="rId2"/>
          <a:stretch>
            <a:fillRect/>
          </a:stretch>
        </p:blipFill>
        <p:spPr>
          <a:xfrm>
            <a:off x="1873623" y="2069858"/>
            <a:ext cx="7415327" cy="3510560"/>
          </a:xfrm>
        </p:spPr>
      </p:pic>
      <p:sp>
        <p:nvSpPr>
          <p:cNvPr id="7" name="Slide Number Placeholder 6">
            <a:extLst>
              <a:ext uri="{FF2B5EF4-FFF2-40B4-BE49-F238E27FC236}">
                <a16:creationId xmlns:a16="http://schemas.microsoft.com/office/drawing/2014/main" id="{C34EED02-96CF-9D53-CE0D-7067824A2AB8}"/>
              </a:ext>
            </a:extLst>
          </p:cNvPr>
          <p:cNvSpPr>
            <a:spLocks noGrp="1"/>
          </p:cNvSpPr>
          <p:nvPr>
            <p:ph type="sldNum" sz="quarter" idx="12"/>
          </p:nvPr>
        </p:nvSpPr>
        <p:spPr/>
        <p:txBody>
          <a:bodyPr/>
          <a:lstStyle/>
          <a:p>
            <a:fld id="{1ABE62C3-B086-4E65-AC47-2AAEE39C9690}" type="slidenum">
              <a:rPr lang="en-US" smtClean="0"/>
              <a:t>19</a:t>
            </a:fld>
            <a:endParaRPr lang="en-US"/>
          </a:p>
        </p:txBody>
      </p:sp>
      <p:sp>
        <p:nvSpPr>
          <p:cNvPr id="8" name="Footer Placeholder 3">
            <a:extLst>
              <a:ext uri="{FF2B5EF4-FFF2-40B4-BE49-F238E27FC236}">
                <a16:creationId xmlns:a16="http://schemas.microsoft.com/office/drawing/2014/main" id="{A5756D44-49E0-44C2-8F17-88646668ABE7}"/>
              </a:ext>
            </a:extLst>
          </p:cNvPr>
          <p:cNvSpPr>
            <a:spLocks noGrp="1"/>
          </p:cNvSpPr>
          <p:nvPr>
            <p:ph type="ftr" sz="quarter" idx="11"/>
          </p:nvPr>
        </p:nvSpPr>
        <p:spPr>
          <a:xfrm>
            <a:off x="535291" y="6322453"/>
            <a:ext cx="7415327" cy="399022"/>
          </a:xfrm>
        </p:spPr>
        <p:txBody>
          <a:bodyPr/>
          <a:lstStyle/>
          <a:p>
            <a:pPr algn="l"/>
            <a:r>
              <a:rPr lang="en-US" sz="1000" b="0" i="0" u="none" strike="noStrike" baseline="0" dirty="0">
                <a:latin typeface="Times New Roman" panose="02020603050405020304" pitchFamily="18" charset="0"/>
                <a:cs typeface="Times New Roman" panose="02020603050405020304" pitchFamily="18" charset="0"/>
              </a:rPr>
              <a:t>Yoonseok </a:t>
            </a:r>
            <a:r>
              <a:rPr lang="en-US" sz="1000" b="0" i="0" u="none" strike="noStrike" baseline="0" dirty="0" err="1">
                <a:latin typeface="Times New Roman" panose="02020603050405020304" pitchFamily="18" charset="0"/>
                <a:cs typeface="Times New Roman" panose="02020603050405020304" pitchFamily="18" charset="0"/>
              </a:rPr>
              <a:t>Choi,et</a:t>
            </a:r>
            <a:r>
              <a:rPr lang="en-US" sz="1000" b="0" i="0" u="none" strike="noStrike" baseline="0" dirty="0">
                <a:latin typeface="Times New Roman" panose="02020603050405020304" pitchFamily="18" charset="0"/>
                <a:cs typeface="Times New Roman" panose="02020603050405020304" pitchFamily="18" charset="0"/>
              </a:rPr>
              <a:t> al A </a:t>
            </a:r>
            <a:r>
              <a:rPr lang="en-US" sz="1000" b="0" i="0" u="none" strike="noStrike" baseline="0" dirty="0" err="1">
                <a:latin typeface="Times New Roman" panose="02020603050405020304" pitchFamily="18" charset="0"/>
                <a:cs typeface="Times New Roman" panose="02020603050405020304" pitchFamily="18" charset="0"/>
              </a:rPr>
              <a:t>microengineered</a:t>
            </a:r>
            <a:r>
              <a:rPr lang="en-US" sz="1000" b="0" i="0" u="none" strike="noStrike" baseline="0" dirty="0">
                <a:latin typeface="Times New Roman" panose="02020603050405020304" pitchFamily="18" charset="0"/>
                <a:cs typeface="Times New Roman" panose="02020603050405020304" pitchFamily="18" charset="0"/>
              </a:rPr>
              <a:t> pathophysiological model of early-stage breast cancer ROYAL SOCIETY OF CHMISTRY(2015)</a:t>
            </a:r>
            <a:endParaRPr lang="en-US" sz="1000" b="1" i="0" dirty="0">
              <a:effectLst/>
              <a:latin typeface="Times New Roman" panose="02020603050405020304" pitchFamily="18" charset="0"/>
              <a:cs typeface="Times New Roman" panose="02020603050405020304" pitchFamily="18" charset="0"/>
            </a:endParaRPr>
          </a:p>
          <a:p>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61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EB83-3108-650B-73CE-BF6994DF157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Introduction</a:t>
            </a:r>
          </a:p>
        </p:txBody>
      </p:sp>
      <p:sp>
        <p:nvSpPr>
          <p:cNvPr id="3" name="Content Placeholder 2">
            <a:extLst>
              <a:ext uri="{FF2B5EF4-FFF2-40B4-BE49-F238E27FC236}">
                <a16:creationId xmlns:a16="http://schemas.microsoft.com/office/drawing/2014/main" id="{CE118850-58E6-C91F-BC99-41F039E1322F}"/>
              </a:ext>
            </a:extLst>
          </p:cNvPr>
          <p:cNvSpPr>
            <a:spLocks noGrp="1"/>
          </p:cNvSpPr>
          <p:nvPr>
            <p:ph idx="1"/>
          </p:nvPr>
        </p:nvSpPr>
        <p:spPr/>
        <p:txBody>
          <a:bodyPr>
            <a:normAutofit/>
          </a:bodyPr>
          <a:lstStyle/>
          <a:p>
            <a:r>
              <a:rPr lang="en-US" sz="2000" dirty="0">
                <a:latin typeface="Calibri" panose="020F0502020204030204" pitchFamily="34" charset="0"/>
                <a:cs typeface="Calibri" panose="020F0502020204030204" pitchFamily="34" charset="0"/>
              </a:rPr>
              <a:t>Breast cancer is the leading cause of death from cancer in women worldwide, and the second most common cause of death from cancer in women in the United States.</a:t>
            </a:r>
          </a:p>
          <a:p>
            <a:pPr algn="l"/>
            <a:r>
              <a:rPr lang="en-US" sz="2000" b="0" i="0" u="none" strike="noStrike" baseline="0" dirty="0">
                <a:latin typeface="Calibri" panose="020F0502020204030204" pitchFamily="34" charset="0"/>
                <a:cs typeface="Calibri" panose="020F0502020204030204" pitchFamily="34" charset="0"/>
              </a:rPr>
              <a:t>Breast cancer is the primary cause of tumor-related deaths in women worldwide. The 5 year survival rate of patients with primary breast cancer is 99%; however, the 5 year survival rate after secondary metastasis is reduced to approximately 23%.</a:t>
            </a:r>
            <a:endParaRPr lang="en-US"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2F07CF-97F0-518B-BC65-F3C4173C7354}"/>
              </a:ext>
            </a:extLst>
          </p:cNvPr>
          <p:cNvPicPr>
            <a:picLocks noChangeAspect="1"/>
          </p:cNvPicPr>
          <p:nvPr/>
        </p:nvPicPr>
        <p:blipFill rotWithShape="1">
          <a:blip r:embed="rId2">
            <a:extLst>
              <a:ext uri="{28A0092B-C50C-407E-A947-70E740481C1C}">
                <a14:useLocalDpi xmlns:a14="http://schemas.microsoft.com/office/drawing/2010/main" val="0"/>
              </a:ext>
            </a:extLst>
          </a:blip>
          <a:srcRect r="664"/>
          <a:stretch/>
        </p:blipFill>
        <p:spPr>
          <a:xfrm>
            <a:off x="6758707" y="4091940"/>
            <a:ext cx="4675911" cy="2246107"/>
          </a:xfrm>
          <a:prstGeom prst="rect">
            <a:avLst/>
          </a:prstGeom>
        </p:spPr>
      </p:pic>
      <p:sp>
        <p:nvSpPr>
          <p:cNvPr id="8" name="Slide Number Placeholder 7">
            <a:extLst>
              <a:ext uri="{FF2B5EF4-FFF2-40B4-BE49-F238E27FC236}">
                <a16:creationId xmlns:a16="http://schemas.microsoft.com/office/drawing/2014/main" id="{34CD0D67-3D61-955E-DFF7-47584FE76789}"/>
              </a:ext>
            </a:extLst>
          </p:cNvPr>
          <p:cNvSpPr>
            <a:spLocks noGrp="1"/>
          </p:cNvSpPr>
          <p:nvPr>
            <p:ph type="sldNum" sz="quarter" idx="12"/>
          </p:nvPr>
        </p:nvSpPr>
        <p:spPr/>
        <p:txBody>
          <a:bodyPr/>
          <a:lstStyle/>
          <a:p>
            <a:fld id="{1ABE62C3-B086-4E65-AC47-2AAEE39C9690}" type="slidenum">
              <a:rPr lang="en-US" smtClean="0"/>
              <a:t>2</a:t>
            </a:fld>
            <a:endParaRPr lang="en-US"/>
          </a:p>
        </p:txBody>
      </p:sp>
      <p:sp>
        <p:nvSpPr>
          <p:cNvPr id="7" name="Footer Placeholder 3">
            <a:extLst>
              <a:ext uri="{FF2B5EF4-FFF2-40B4-BE49-F238E27FC236}">
                <a16:creationId xmlns:a16="http://schemas.microsoft.com/office/drawing/2014/main" id="{03C85286-66AF-4AEE-A74F-06EA3048F293}"/>
              </a:ext>
            </a:extLst>
          </p:cNvPr>
          <p:cNvSpPr>
            <a:spLocks noGrp="1"/>
          </p:cNvSpPr>
          <p:nvPr>
            <p:ph type="ftr" sz="quarter" idx="11"/>
          </p:nvPr>
        </p:nvSpPr>
        <p:spPr>
          <a:xfrm>
            <a:off x="535292" y="6322453"/>
            <a:ext cx="6905414" cy="399022"/>
          </a:xfrm>
        </p:spPr>
        <p:txBody>
          <a:bodyPr/>
          <a:lstStyle/>
          <a:p>
            <a:pPr algn="l"/>
            <a:r>
              <a:rPr lang="en-US" sz="1000" dirty="0">
                <a:solidFill>
                  <a:schemeClr val="bg1">
                    <a:lumMod val="50000"/>
                  </a:schemeClr>
                </a:solidFill>
                <a:latin typeface="Times New Roman" panose="02020603050405020304" pitchFamily="18" charset="0"/>
                <a:cs typeface="Times New Roman" panose="02020603050405020304" pitchFamily="18" charset="0"/>
              </a:rPr>
              <a:t>Bano </a:t>
            </a:r>
            <a:r>
              <a:rPr lang="en-US" sz="1000" dirty="0" err="1">
                <a:solidFill>
                  <a:schemeClr val="bg1">
                    <a:lumMod val="50000"/>
                  </a:schemeClr>
                </a:solidFill>
                <a:latin typeface="Times New Roman" panose="02020603050405020304" pitchFamily="18" charset="0"/>
                <a:cs typeface="Times New Roman" panose="02020603050405020304" pitchFamily="18" charset="0"/>
              </a:rPr>
              <a:t>Subia</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dirty="0" err="1">
                <a:solidFill>
                  <a:schemeClr val="bg1">
                    <a:lumMod val="50000"/>
                  </a:schemeClr>
                </a:solidFill>
                <a:latin typeface="Times New Roman" panose="02020603050405020304" pitchFamily="18" charset="0"/>
                <a:cs typeface="Times New Roman" panose="02020603050405020304" pitchFamily="18" charset="0"/>
              </a:rPr>
              <a:t>Breadisease</a:t>
            </a:r>
            <a:r>
              <a:rPr lang="en-US" sz="1000" dirty="0">
                <a:solidFill>
                  <a:schemeClr val="bg1">
                    <a:lumMod val="50000"/>
                  </a:schemeClr>
                </a:solidFill>
                <a:latin typeface="Times New Roman" panose="02020603050405020304" pitchFamily="18" charset="0"/>
                <a:cs typeface="Times New Roman" panose="02020603050405020304" pitchFamily="18" charset="0"/>
              </a:rPr>
              <a:t> modeling to personalized drug screening </a:t>
            </a:r>
            <a:r>
              <a:rPr lang="en-US" sz="1000" dirty="0" err="1">
                <a:solidFill>
                  <a:schemeClr val="bg1">
                    <a:lumMod val="50000"/>
                  </a:schemeClr>
                </a:solidFill>
                <a:latin typeface="Times New Roman" panose="02020603050405020304" pitchFamily="18" charset="0"/>
                <a:cs typeface="Times New Roman" panose="02020603050405020304" pitchFamily="18" charset="0"/>
              </a:rPr>
              <a:t>st</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b="0" i="0" u="none" strike="noStrike" baseline="0" dirty="0">
                <a:solidFill>
                  <a:schemeClr val="bg1">
                    <a:lumMod val="50000"/>
                  </a:schemeClr>
                </a:solidFill>
                <a:latin typeface="Times New Roman" panose="02020603050405020304" pitchFamily="18" charset="0"/>
                <a:cs typeface="Times New Roman" panose="02020603050405020304" pitchFamily="18" charset="0"/>
              </a:rPr>
              <a:t>tumor-on-chip models Journal Of Controlled released (2021)</a:t>
            </a:r>
          </a:p>
        </p:txBody>
      </p:sp>
    </p:spTree>
    <p:extLst>
      <p:ext uri="{BB962C8B-B14F-4D97-AF65-F5344CB8AC3E}">
        <p14:creationId xmlns:p14="http://schemas.microsoft.com/office/powerpoint/2010/main" val="1941117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86B8-0113-F5E7-507E-4E785DA68639}"/>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4. Modeling tumor-stroma interactions </a:t>
            </a:r>
            <a:endParaRPr lang="en-US" sz="28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D0B042B6-AB89-28E4-B2E3-9FF74DC23D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503" y="2303479"/>
            <a:ext cx="3924640" cy="2857748"/>
          </a:xfrm>
        </p:spPr>
      </p:pic>
      <p:pic>
        <p:nvPicPr>
          <p:cNvPr id="7" name="Picture 6">
            <a:extLst>
              <a:ext uri="{FF2B5EF4-FFF2-40B4-BE49-F238E27FC236}">
                <a16:creationId xmlns:a16="http://schemas.microsoft.com/office/drawing/2014/main" id="{15C53DC0-8019-B062-83B6-AF992C0EC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436" y="2303727"/>
            <a:ext cx="4945380" cy="2857500"/>
          </a:xfrm>
          <a:prstGeom prst="rect">
            <a:avLst/>
          </a:prstGeom>
        </p:spPr>
      </p:pic>
      <p:sp>
        <p:nvSpPr>
          <p:cNvPr id="8" name="Slide Number Placeholder 7">
            <a:extLst>
              <a:ext uri="{FF2B5EF4-FFF2-40B4-BE49-F238E27FC236}">
                <a16:creationId xmlns:a16="http://schemas.microsoft.com/office/drawing/2014/main" id="{740F39EA-614F-6677-138D-17A7060A3B6B}"/>
              </a:ext>
            </a:extLst>
          </p:cNvPr>
          <p:cNvSpPr>
            <a:spLocks noGrp="1"/>
          </p:cNvSpPr>
          <p:nvPr>
            <p:ph type="sldNum" sz="quarter" idx="12"/>
          </p:nvPr>
        </p:nvSpPr>
        <p:spPr/>
        <p:txBody>
          <a:bodyPr/>
          <a:lstStyle/>
          <a:p>
            <a:fld id="{1ABE62C3-B086-4E65-AC47-2AAEE39C9690}" type="slidenum">
              <a:rPr lang="en-US" smtClean="0"/>
              <a:t>20</a:t>
            </a:fld>
            <a:endParaRPr lang="en-US"/>
          </a:p>
        </p:txBody>
      </p:sp>
      <p:sp>
        <p:nvSpPr>
          <p:cNvPr id="9" name="Footer Placeholder 3">
            <a:extLst>
              <a:ext uri="{FF2B5EF4-FFF2-40B4-BE49-F238E27FC236}">
                <a16:creationId xmlns:a16="http://schemas.microsoft.com/office/drawing/2014/main" id="{366702D9-3A1F-428A-898A-CBF36AE8C3EE}"/>
              </a:ext>
            </a:extLst>
          </p:cNvPr>
          <p:cNvSpPr>
            <a:spLocks noGrp="1"/>
          </p:cNvSpPr>
          <p:nvPr>
            <p:ph type="ftr" sz="quarter" idx="11"/>
          </p:nvPr>
        </p:nvSpPr>
        <p:spPr>
          <a:xfrm>
            <a:off x="535291" y="6322452"/>
            <a:ext cx="7335721" cy="365125"/>
          </a:xfrm>
        </p:spPr>
        <p:txBody>
          <a:bodyPr/>
          <a:lstStyle/>
          <a:p>
            <a:pPr algn="l"/>
            <a:r>
              <a:rPr lang="en-US" sz="1000" b="0" i="0" u="none" strike="noStrike" baseline="0" dirty="0">
                <a:latin typeface="Times New Roman" panose="02020603050405020304" pitchFamily="18" charset="0"/>
                <a:cs typeface="Times New Roman" panose="02020603050405020304" pitchFamily="18" charset="0"/>
              </a:rPr>
              <a:t>Yoonseok </a:t>
            </a:r>
            <a:r>
              <a:rPr lang="en-US" sz="1000" b="0" i="0" u="none" strike="noStrike" baseline="0" dirty="0" err="1">
                <a:latin typeface="Times New Roman" panose="02020603050405020304" pitchFamily="18" charset="0"/>
                <a:cs typeface="Times New Roman" panose="02020603050405020304" pitchFamily="18" charset="0"/>
              </a:rPr>
              <a:t>Choi,et</a:t>
            </a:r>
            <a:r>
              <a:rPr lang="en-US" sz="1000" b="0" i="0" u="none" strike="noStrike" baseline="0" dirty="0">
                <a:latin typeface="Times New Roman" panose="02020603050405020304" pitchFamily="18" charset="0"/>
                <a:cs typeface="Times New Roman" panose="02020603050405020304" pitchFamily="18" charset="0"/>
              </a:rPr>
              <a:t> al A </a:t>
            </a:r>
            <a:r>
              <a:rPr lang="en-US" sz="1000" b="0" i="0" u="none" strike="noStrike" baseline="0" dirty="0" err="1">
                <a:latin typeface="Times New Roman" panose="02020603050405020304" pitchFamily="18" charset="0"/>
                <a:cs typeface="Times New Roman" panose="02020603050405020304" pitchFamily="18" charset="0"/>
              </a:rPr>
              <a:t>microengineered</a:t>
            </a:r>
            <a:r>
              <a:rPr lang="en-US" sz="1000" b="0" i="0" u="none" strike="noStrike" baseline="0" dirty="0">
                <a:latin typeface="Times New Roman" panose="02020603050405020304" pitchFamily="18" charset="0"/>
                <a:cs typeface="Times New Roman" panose="02020603050405020304" pitchFamily="18" charset="0"/>
              </a:rPr>
              <a:t> pathophysiological model of early-stage breast cancer ROYAL SOCIETY OF CHMISTRY(2015)</a:t>
            </a:r>
            <a:endParaRPr lang="en-US" sz="1000" b="1" i="0" dirty="0">
              <a:effectLst/>
              <a:latin typeface="Times New Roman" panose="02020603050405020304" pitchFamily="18" charset="0"/>
              <a:cs typeface="Times New Roman" panose="02020603050405020304" pitchFamily="18" charset="0"/>
            </a:endParaRP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838D65-9AFF-3502-86A9-706D3FC3FE76}"/>
              </a:ext>
            </a:extLst>
          </p:cNvPr>
          <p:cNvPicPr>
            <a:picLocks noChangeAspect="1"/>
          </p:cNvPicPr>
          <p:nvPr/>
        </p:nvPicPr>
        <p:blipFill>
          <a:blip r:embed="rId4"/>
          <a:stretch>
            <a:fillRect/>
          </a:stretch>
        </p:blipFill>
        <p:spPr>
          <a:xfrm>
            <a:off x="10688244" y="2491661"/>
            <a:ext cx="1098030" cy="2198038"/>
          </a:xfrm>
          <a:prstGeom prst="rect">
            <a:avLst/>
          </a:prstGeom>
        </p:spPr>
      </p:pic>
      <p:cxnSp>
        <p:nvCxnSpPr>
          <p:cNvPr id="11" name="Straight Arrow Connector 10">
            <a:extLst>
              <a:ext uri="{FF2B5EF4-FFF2-40B4-BE49-F238E27FC236}">
                <a16:creationId xmlns:a16="http://schemas.microsoft.com/office/drawing/2014/main" id="{2512145C-8F2F-9BA6-B76B-02782E942587}"/>
              </a:ext>
            </a:extLst>
          </p:cNvPr>
          <p:cNvCxnSpPr/>
          <p:nvPr/>
        </p:nvCxnSpPr>
        <p:spPr>
          <a:xfrm flipV="1">
            <a:off x="8399929" y="2626659"/>
            <a:ext cx="2288315" cy="8023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89EE1428-645E-4F68-0D31-52CB6C8018A8}"/>
              </a:ext>
            </a:extLst>
          </p:cNvPr>
          <p:cNvCxnSpPr/>
          <p:nvPr/>
        </p:nvCxnSpPr>
        <p:spPr>
          <a:xfrm>
            <a:off x="8328212" y="3952222"/>
            <a:ext cx="2654897" cy="135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67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BBF9-C282-B899-7AE0-F6D28AAC4C94}"/>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Cancer Metastasis On a Chip</a:t>
            </a:r>
          </a:p>
        </p:txBody>
      </p:sp>
      <p:pic>
        <p:nvPicPr>
          <p:cNvPr id="5" name="Cancer_Metastasis_on_a_Chip_DOvDMut0Vx4_136">
            <a:hlinkClick r:id="" action="ppaction://media"/>
            <a:extLst>
              <a:ext uri="{FF2B5EF4-FFF2-40B4-BE49-F238E27FC236}">
                <a16:creationId xmlns:a16="http://schemas.microsoft.com/office/drawing/2014/main" id="{BE1A0DDD-8736-A894-B14B-3EC67D3B74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45351" y="1538493"/>
            <a:ext cx="9215071" cy="5182982"/>
          </a:xfrm>
        </p:spPr>
      </p:pic>
      <p:sp>
        <p:nvSpPr>
          <p:cNvPr id="4" name="Footer Placeholder 3">
            <a:extLst>
              <a:ext uri="{FF2B5EF4-FFF2-40B4-BE49-F238E27FC236}">
                <a16:creationId xmlns:a16="http://schemas.microsoft.com/office/drawing/2014/main" id="{8CEBE88B-37B5-45BE-FCF2-5D2DFF9B6515}"/>
              </a:ext>
            </a:extLst>
          </p:cNvPr>
          <p:cNvSpPr>
            <a:spLocks noGrp="1"/>
          </p:cNvSpPr>
          <p:nvPr>
            <p:ph type="ftr" sz="quarter" idx="11"/>
          </p:nvPr>
        </p:nvSpPr>
        <p:spPr/>
        <p:txBody>
          <a:bodyPr/>
          <a:lstStyle/>
          <a:p>
            <a:r>
              <a:rPr lang="en-US"/>
              <a:t>Yi-Sheng Sun, et. Al Risk Factors and Preventions of Breast Cancer</a:t>
            </a:r>
          </a:p>
        </p:txBody>
      </p:sp>
      <p:sp>
        <p:nvSpPr>
          <p:cNvPr id="7" name="Slide Number Placeholder 6">
            <a:extLst>
              <a:ext uri="{FF2B5EF4-FFF2-40B4-BE49-F238E27FC236}">
                <a16:creationId xmlns:a16="http://schemas.microsoft.com/office/drawing/2014/main" id="{D0BC0B58-0393-D331-D6CF-9521A98748F3}"/>
              </a:ext>
            </a:extLst>
          </p:cNvPr>
          <p:cNvSpPr>
            <a:spLocks noGrp="1"/>
          </p:cNvSpPr>
          <p:nvPr>
            <p:ph type="sldNum" sz="quarter" idx="12"/>
          </p:nvPr>
        </p:nvSpPr>
        <p:spPr/>
        <p:txBody>
          <a:bodyPr/>
          <a:lstStyle/>
          <a:p>
            <a:fld id="{1ABE62C3-B086-4E65-AC47-2AAEE39C9690}" type="slidenum">
              <a:rPr lang="en-US" smtClean="0"/>
              <a:t>21</a:t>
            </a:fld>
            <a:endParaRPr lang="en-US"/>
          </a:p>
        </p:txBody>
      </p:sp>
    </p:spTree>
    <p:extLst>
      <p:ext uri="{BB962C8B-B14F-4D97-AF65-F5344CB8AC3E}">
        <p14:creationId xmlns:p14="http://schemas.microsoft.com/office/powerpoint/2010/main" val="14355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1C64-BDEC-9C44-76AC-5A5823AE88E3}"/>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Breast Cancer metastasis on chip</a:t>
            </a:r>
          </a:p>
        </p:txBody>
      </p:sp>
      <p:pic>
        <p:nvPicPr>
          <p:cNvPr id="6" name="Content Placeholder 5">
            <a:extLst>
              <a:ext uri="{FF2B5EF4-FFF2-40B4-BE49-F238E27FC236}">
                <a16:creationId xmlns:a16="http://schemas.microsoft.com/office/drawing/2014/main" id="{B864AE7B-24D9-BFE8-F647-52136BA5ECA7}"/>
              </a:ext>
            </a:extLst>
          </p:cNvPr>
          <p:cNvPicPr>
            <a:picLocks noGrp="1" noChangeAspect="1"/>
          </p:cNvPicPr>
          <p:nvPr>
            <p:ph idx="1"/>
          </p:nvPr>
        </p:nvPicPr>
        <p:blipFill>
          <a:blip r:embed="rId2"/>
          <a:stretch>
            <a:fillRect/>
          </a:stretch>
        </p:blipFill>
        <p:spPr>
          <a:xfrm>
            <a:off x="1295302" y="2034988"/>
            <a:ext cx="9233762" cy="278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a:extLst>
              <a:ext uri="{FF2B5EF4-FFF2-40B4-BE49-F238E27FC236}">
                <a16:creationId xmlns:a16="http://schemas.microsoft.com/office/drawing/2014/main" id="{9A1B269D-4919-83BA-C490-0A710540C7D2}"/>
              </a:ext>
            </a:extLst>
          </p:cNvPr>
          <p:cNvSpPr>
            <a:spLocks noGrp="1"/>
          </p:cNvSpPr>
          <p:nvPr>
            <p:ph type="sldNum" sz="quarter" idx="12"/>
          </p:nvPr>
        </p:nvSpPr>
        <p:spPr/>
        <p:txBody>
          <a:bodyPr/>
          <a:lstStyle/>
          <a:p>
            <a:fld id="{1ABE62C3-B086-4E65-AC47-2AAEE39C9690}" type="slidenum">
              <a:rPr lang="en-US" smtClean="0"/>
              <a:t>22</a:t>
            </a:fld>
            <a:endParaRPr lang="en-US"/>
          </a:p>
        </p:txBody>
      </p:sp>
      <p:sp>
        <p:nvSpPr>
          <p:cNvPr id="8" name="Footer Placeholder 3">
            <a:extLst>
              <a:ext uri="{FF2B5EF4-FFF2-40B4-BE49-F238E27FC236}">
                <a16:creationId xmlns:a16="http://schemas.microsoft.com/office/drawing/2014/main" id="{BF9A21DD-CC46-4A02-9371-49C9CAC4B8BA}"/>
              </a:ext>
            </a:extLst>
          </p:cNvPr>
          <p:cNvSpPr>
            <a:spLocks noGrp="1"/>
          </p:cNvSpPr>
          <p:nvPr>
            <p:ph type="ftr" sz="quarter" idx="11"/>
          </p:nvPr>
        </p:nvSpPr>
        <p:spPr>
          <a:xfrm>
            <a:off x="535292" y="6322453"/>
            <a:ext cx="8985226" cy="365124"/>
          </a:xfrm>
        </p:spPr>
        <p:txBody>
          <a:bodyPr/>
          <a:lstStyle/>
          <a:p>
            <a:pPr algn="l"/>
            <a:r>
              <a:rPr lang="en-US" sz="1000" b="0" i="0" u="none" strike="noStrike" baseline="0" dirty="0">
                <a:latin typeface="Times New Roman" panose="02020603050405020304" pitchFamily="18" charset="0"/>
                <a:cs typeface="Times New Roman" panose="02020603050405020304" pitchFamily="18" charset="0"/>
              </a:rPr>
              <a:t>Junyoung </a:t>
            </a:r>
            <a:r>
              <a:rPr lang="en-US" sz="1000" b="0" i="0" u="none" strike="noStrike" baseline="0" dirty="0" err="1">
                <a:latin typeface="Times New Roman" panose="02020603050405020304" pitchFamily="18" charset="0"/>
                <a:cs typeface="Times New Roman" panose="02020603050405020304" pitchFamily="18" charset="0"/>
              </a:rPr>
              <a:t>Kim,et</a:t>
            </a:r>
            <a:r>
              <a:rPr lang="en-US" sz="1000" b="0" i="0" u="none" strike="noStrike" baseline="0" dirty="0">
                <a:latin typeface="Times New Roman" panose="02020603050405020304" pitchFamily="18" charset="0"/>
                <a:cs typeface="Times New Roman" panose="02020603050405020304" pitchFamily="18" charset="0"/>
              </a:rPr>
              <a:t> al Three-Dimensional Human Liver-Chip Emulating Premetastatic Niche Formation by Breast Cancer-Derived Extracellular Vesicles ACS NANO (2021)</a:t>
            </a:r>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760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08CD-34CE-3397-516D-F5EB529E6AD0}"/>
              </a:ext>
            </a:extLst>
          </p:cNvPr>
          <p:cNvSpPr>
            <a:spLocks noGrp="1"/>
          </p:cNvSpPr>
          <p:nvPr>
            <p:ph type="title"/>
          </p:nvPr>
        </p:nvSpPr>
        <p:spPr>
          <a:xfrm>
            <a:off x="838200" y="365125"/>
            <a:ext cx="10282382" cy="1325563"/>
          </a:xfrm>
        </p:spPr>
        <p:txBody>
          <a:bodyPr>
            <a:normAutofit/>
          </a:bodyPr>
          <a:lstStyle/>
          <a:p>
            <a:r>
              <a:rPr lang="en-US" dirty="0">
                <a:latin typeface="Calibri" panose="020F0502020204030204" pitchFamily="34" charset="0"/>
                <a:cs typeface="Calibri" panose="020F0502020204030204" pitchFamily="34" charset="0"/>
              </a:rPr>
              <a:t>Microfluidic human liver-chip recapitulates breast cancer liver metastasis</a:t>
            </a:r>
          </a:p>
        </p:txBody>
      </p:sp>
      <p:pic>
        <p:nvPicPr>
          <p:cNvPr id="6" name="Content Placeholder 5">
            <a:extLst>
              <a:ext uri="{FF2B5EF4-FFF2-40B4-BE49-F238E27FC236}">
                <a16:creationId xmlns:a16="http://schemas.microsoft.com/office/drawing/2014/main" id="{C7773049-092B-77B3-A405-7D91198530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261" y="2339788"/>
            <a:ext cx="5440738" cy="2680447"/>
          </a:xfrm>
        </p:spPr>
      </p:pic>
      <p:pic>
        <p:nvPicPr>
          <p:cNvPr id="5" name="Content Placeholder 5">
            <a:extLst>
              <a:ext uri="{FF2B5EF4-FFF2-40B4-BE49-F238E27FC236}">
                <a16:creationId xmlns:a16="http://schemas.microsoft.com/office/drawing/2014/main" id="{74907D2A-72A3-B795-36ED-2B6CDF74E231}"/>
              </a:ext>
            </a:extLst>
          </p:cNvPr>
          <p:cNvPicPr>
            <a:picLocks noChangeAspect="1"/>
          </p:cNvPicPr>
          <p:nvPr/>
        </p:nvPicPr>
        <p:blipFill>
          <a:blip r:embed="rId3"/>
          <a:stretch>
            <a:fillRect/>
          </a:stretch>
        </p:blipFill>
        <p:spPr>
          <a:xfrm>
            <a:off x="6847370" y="2067206"/>
            <a:ext cx="4832758" cy="2872347"/>
          </a:xfrm>
          <a:prstGeom prst="rect">
            <a:avLst/>
          </a:prstGeom>
        </p:spPr>
      </p:pic>
      <p:sp>
        <p:nvSpPr>
          <p:cNvPr id="8" name="Slide Number Placeholder 7">
            <a:extLst>
              <a:ext uri="{FF2B5EF4-FFF2-40B4-BE49-F238E27FC236}">
                <a16:creationId xmlns:a16="http://schemas.microsoft.com/office/drawing/2014/main" id="{3D625D4D-487C-0FB7-1894-7E5951390D05}"/>
              </a:ext>
            </a:extLst>
          </p:cNvPr>
          <p:cNvSpPr>
            <a:spLocks noGrp="1"/>
          </p:cNvSpPr>
          <p:nvPr>
            <p:ph type="sldNum" sz="quarter" idx="12"/>
          </p:nvPr>
        </p:nvSpPr>
        <p:spPr/>
        <p:txBody>
          <a:bodyPr/>
          <a:lstStyle/>
          <a:p>
            <a:fld id="{1ABE62C3-B086-4E65-AC47-2AAEE39C9690}" type="slidenum">
              <a:rPr lang="en-US" smtClean="0"/>
              <a:t>23</a:t>
            </a:fld>
            <a:endParaRPr lang="en-US"/>
          </a:p>
        </p:txBody>
      </p:sp>
      <p:sp>
        <p:nvSpPr>
          <p:cNvPr id="7" name="Footer Placeholder 3">
            <a:extLst>
              <a:ext uri="{FF2B5EF4-FFF2-40B4-BE49-F238E27FC236}">
                <a16:creationId xmlns:a16="http://schemas.microsoft.com/office/drawing/2014/main" id="{6F0ED635-E29C-4A8C-84D9-04AB0B2C77E1}"/>
              </a:ext>
            </a:extLst>
          </p:cNvPr>
          <p:cNvSpPr>
            <a:spLocks noGrp="1"/>
          </p:cNvSpPr>
          <p:nvPr>
            <p:ph type="ftr" sz="quarter" idx="11"/>
          </p:nvPr>
        </p:nvSpPr>
        <p:spPr>
          <a:xfrm>
            <a:off x="535291" y="6322453"/>
            <a:ext cx="9083837" cy="365125"/>
          </a:xfrm>
        </p:spPr>
        <p:txBody>
          <a:bodyPr/>
          <a:lstStyle/>
          <a:p>
            <a:pPr algn="l"/>
            <a:r>
              <a:rPr lang="en-US" sz="1000" b="0" i="0" u="none" strike="noStrike" baseline="0" dirty="0">
                <a:latin typeface="Times New Roman" panose="02020603050405020304" pitchFamily="18" charset="0"/>
                <a:cs typeface="Times New Roman" panose="02020603050405020304" pitchFamily="18" charset="0"/>
              </a:rPr>
              <a:t>Junyoung </a:t>
            </a:r>
            <a:r>
              <a:rPr lang="en-US" sz="1000" b="0" i="0" u="none" strike="noStrike" baseline="0" dirty="0" err="1">
                <a:latin typeface="Times New Roman" panose="02020603050405020304" pitchFamily="18" charset="0"/>
                <a:cs typeface="Times New Roman" panose="02020603050405020304" pitchFamily="18" charset="0"/>
              </a:rPr>
              <a:t>Kim,et</a:t>
            </a:r>
            <a:r>
              <a:rPr lang="en-US" sz="1000" b="0" i="0" u="none" strike="noStrike" baseline="0" dirty="0">
                <a:latin typeface="Times New Roman" panose="02020603050405020304" pitchFamily="18" charset="0"/>
                <a:cs typeface="Times New Roman" panose="02020603050405020304" pitchFamily="18" charset="0"/>
              </a:rPr>
              <a:t> al Three-Dimensional Human Liver-Chip Emulating Premetastatic Niche Formation by Breast Cancer-Derived Extracellular Vesicles ACS NANO (2021)</a:t>
            </a:r>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Conclusion</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2000" dirty="0">
                <a:latin typeface="Calibri" panose="020F0502020204030204" pitchFamily="34" charset="0"/>
                <a:cs typeface="Calibri" panose="020F0502020204030204" pitchFamily="34" charset="0"/>
              </a:rPr>
              <a:t>Tumor-on-chip model can compensate the use of 2D and 3D models by recapitulating 3D breast tumor microenvironment, co-culturing breast tumor cells along with neighboring stromal cells and create a more physiologically relevant tumor model.</a:t>
            </a:r>
          </a:p>
          <a:p>
            <a:pPr>
              <a:buFont typeface="Wingdings" panose="05000000000000000000" pitchFamily="2" charset="2"/>
              <a:buChar char="ü"/>
            </a:pPr>
            <a:r>
              <a:rPr lang="en-US" sz="2000" dirty="0">
                <a:latin typeface="Calibri" panose="020F0502020204030204" pitchFamily="34" charset="0"/>
                <a:cs typeface="Calibri" panose="020F0502020204030204" pitchFamily="34" charset="0"/>
              </a:rPr>
              <a:t>This organ-on-chip model can also fulfill the criteria to study metastasis cascade and perform in vitro drug screening platform. Advancement in this technology can reduce the cost and time of the drug development procedure and increase the precision of breast cancer therapy.</a:t>
            </a:r>
          </a:p>
          <a:p>
            <a:pPr>
              <a:buFont typeface="Wingdings" panose="05000000000000000000" pitchFamily="2" charset="2"/>
              <a:buChar char="ü"/>
            </a:pPr>
            <a:endParaRPr lang="en-US" sz="1400" dirty="0">
              <a:latin typeface="Times New Roman" panose="02020603050405020304" pitchFamily="18" charset="0"/>
              <a:cs typeface="Times New Roman" panose="02020603050405020304" pitchFamily="18" charset="0"/>
            </a:endParaRPr>
          </a:p>
        </p:txBody>
      </p:sp>
      <p:pic>
        <p:nvPicPr>
          <p:cNvPr id="7" name="Picture 2" descr="Multi-organ on a chip for personalized precision medicine | MRS  Communications | Cambridge Core">
            <a:extLst>
              <a:ext uri="{FF2B5EF4-FFF2-40B4-BE49-F238E27FC236}">
                <a16:creationId xmlns:a16="http://schemas.microsoft.com/office/drawing/2014/main" id="{72435928-927B-B029-92A3-82134EF69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146219"/>
            <a:ext cx="4114800" cy="2575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Slide Number Placeholder 7">
            <a:extLst>
              <a:ext uri="{FF2B5EF4-FFF2-40B4-BE49-F238E27FC236}">
                <a16:creationId xmlns:a16="http://schemas.microsoft.com/office/drawing/2014/main" id="{3110BA7D-0CB7-DF43-A7EC-258C633CAEB3}"/>
              </a:ext>
            </a:extLst>
          </p:cNvPr>
          <p:cNvSpPr>
            <a:spLocks noGrp="1"/>
          </p:cNvSpPr>
          <p:nvPr>
            <p:ph type="sldNum" sz="quarter" idx="12"/>
          </p:nvPr>
        </p:nvSpPr>
        <p:spPr/>
        <p:txBody>
          <a:bodyPr/>
          <a:lstStyle/>
          <a:p>
            <a:fld id="{1ABE62C3-B086-4E65-AC47-2AAEE39C9690}" type="slidenum">
              <a:rPr lang="en-US" smtClean="0"/>
              <a:t>24</a:t>
            </a:fld>
            <a:endParaRPr lang="en-US"/>
          </a:p>
        </p:txBody>
      </p:sp>
    </p:spTree>
    <p:extLst>
      <p:ext uri="{BB962C8B-B14F-4D97-AF65-F5344CB8AC3E}">
        <p14:creationId xmlns:p14="http://schemas.microsoft.com/office/powerpoint/2010/main" val="4165854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563-44AC-5B9E-ACDA-56CB59B9285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31186F4-764B-DB6F-508C-4A51DEE87F78}"/>
              </a:ext>
            </a:extLst>
          </p:cNvPr>
          <p:cNvSpPr>
            <a:spLocks noGrp="1"/>
          </p:cNvSpPr>
          <p:nvPr>
            <p:ph type="ftr" sz="quarter" idx="11"/>
          </p:nvPr>
        </p:nvSpPr>
        <p:spPr/>
        <p:txBody>
          <a:bodyPr/>
          <a:lstStyle/>
          <a:p>
            <a:r>
              <a:rPr lang="en-US"/>
              <a:t>Yi-Sheng Sun, et. Al Risk Factors and Preventions of Breast Cancer</a:t>
            </a:r>
          </a:p>
        </p:txBody>
      </p:sp>
      <p:pic>
        <p:nvPicPr>
          <p:cNvPr id="2052" name="Picture 4" descr="Thanks For Your Attention Wallpapers - Top Free Thanks For Your Attention  Backgrounds - WallpaperAccess">
            <a:extLst>
              <a:ext uri="{FF2B5EF4-FFF2-40B4-BE49-F238E27FC236}">
                <a16:creationId xmlns:a16="http://schemas.microsoft.com/office/drawing/2014/main" id="{03167510-0E94-C90F-A6BA-C12D3379D2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824" y="533773"/>
            <a:ext cx="10636623" cy="61115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886D86E-BCA5-74D5-8462-9A36B81CC095}"/>
              </a:ext>
            </a:extLst>
          </p:cNvPr>
          <p:cNvSpPr>
            <a:spLocks noGrp="1"/>
          </p:cNvSpPr>
          <p:nvPr>
            <p:ph type="sldNum" sz="quarter" idx="12"/>
          </p:nvPr>
        </p:nvSpPr>
        <p:spPr/>
        <p:txBody>
          <a:bodyPr/>
          <a:lstStyle/>
          <a:p>
            <a:fld id="{1ABE62C3-B086-4E65-AC47-2AAEE39C9690}" type="slidenum">
              <a:rPr lang="en-US" smtClean="0"/>
              <a:t>25</a:t>
            </a:fld>
            <a:endParaRPr lang="en-US"/>
          </a:p>
        </p:txBody>
      </p:sp>
    </p:spTree>
    <p:extLst>
      <p:ext uri="{BB962C8B-B14F-4D97-AF65-F5344CB8AC3E}">
        <p14:creationId xmlns:p14="http://schemas.microsoft.com/office/powerpoint/2010/main" val="46639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6EE8-ADA9-44F3-BB43-8728A94E3EA8}"/>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Risk Factors</a:t>
            </a:r>
          </a:p>
        </p:txBody>
      </p:sp>
      <p:sp>
        <p:nvSpPr>
          <p:cNvPr id="3" name="Content Placeholder 2">
            <a:extLst>
              <a:ext uri="{FF2B5EF4-FFF2-40B4-BE49-F238E27FC236}">
                <a16:creationId xmlns:a16="http://schemas.microsoft.com/office/drawing/2014/main" id="{82075313-C78D-11F4-5DB6-415BABC4F7E6}"/>
              </a:ext>
            </a:extLst>
          </p:cNvPr>
          <p:cNvSpPr>
            <a:spLocks noGrp="1"/>
          </p:cNvSpPr>
          <p:nvPr>
            <p:ph idx="1"/>
          </p:nvPr>
        </p:nvSpPr>
        <p:spPr/>
        <p:txBody>
          <a:bodyPr>
            <a:normAutofit/>
          </a:bodyPr>
          <a:lstStyle/>
          <a:p>
            <a:pPr marL="461963" indent="-461963">
              <a:buFont typeface="Wingdings" panose="05000000000000000000" pitchFamily="2" charset="2"/>
              <a:buChar char="ü"/>
            </a:pPr>
            <a:r>
              <a:rPr lang="en-US" sz="2400" b="0" i="0" u="none" strike="noStrike" baseline="0" dirty="0">
                <a:latin typeface="Calibri" panose="020F0502020204030204" pitchFamily="34" charset="0"/>
                <a:cs typeface="Calibri" panose="020F0502020204030204" pitchFamily="34" charset="0"/>
              </a:rPr>
              <a:t>Aging</a:t>
            </a:r>
          </a:p>
          <a:p>
            <a:pPr marL="461963" indent="-461963">
              <a:buFont typeface="Wingdings" panose="05000000000000000000" pitchFamily="2" charset="2"/>
              <a:buChar char="ü"/>
            </a:pPr>
            <a:r>
              <a:rPr lang="en-US" sz="2400" b="0" i="0" u="none" strike="noStrike" baseline="0" dirty="0">
                <a:latin typeface="Calibri" panose="020F0502020204030204" pitchFamily="34" charset="0"/>
                <a:cs typeface="Calibri" panose="020F0502020204030204" pitchFamily="34" charset="0"/>
              </a:rPr>
              <a:t>Hormones</a:t>
            </a:r>
          </a:p>
          <a:p>
            <a:pPr marL="461963" indent="-461963">
              <a:buFont typeface="Wingdings" panose="05000000000000000000" pitchFamily="2" charset="2"/>
              <a:buChar char="ü"/>
            </a:pPr>
            <a:r>
              <a:rPr lang="en-US" sz="2400" b="0" i="0" u="none" strike="noStrike" baseline="0" dirty="0">
                <a:latin typeface="Calibri" panose="020F0502020204030204" pitchFamily="34" charset="0"/>
                <a:cs typeface="Calibri" panose="020F0502020204030204" pitchFamily="34" charset="0"/>
              </a:rPr>
              <a:t>Family History</a:t>
            </a:r>
          </a:p>
          <a:p>
            <a:pPr marL="461963" indent="-461963">
              <a:buFont typeface="Wingdings" panose="05000000000000000000" pitchFamily="2" charset="2"/>
              <a:buChar char="ü"/>
            </a:pPr>
            <a:r>
              <a:rPr lang="en-US" sz="2400" b="0" i="0" u="none" strike="noStrike" baseline="0" dirty="0">
                <a:latin typeface="Calibri" panose="020F0502020204030204" pitchFamily="34" charset="0"/>
                <a:cs typeface="Calibri" panose="020F0502020204030204" pitchFamily="34" charset="0"/>
              </a:rPr>
              <a:t>Gene Mutations</a:t>
            </a:r>
          </a:p>
          <a:p>
            <a:pPr marL="461963" indent="-461963">
              <a:buFont typeface="Wingdings" panose="05000000000000000000" pitchFamily="2" charset="2"/>
              <a:buChar char="ü"/>
            </a:pPr>
            <a:r>
              <a:rPr lang="en-US" sz="2400" dirty="0">
                <a:latin typeface="Calibri" panose="020F0502020204030204" pitchFamily="34" charset="0"/>
                <a:cs typeface="Calibri" panose="020F0502020204030204" pitchFamily="34" charset="0"/>
              </a:rPr>
              <a:t>Radiation Exposure</a:t>
            </a:r>
          </a:p>
          <a:p>
            <a:pPr marL="461963" indent="-461963">
              <a:buFont typeface="Wingdings" panose="05000000000000000000" pitchFamily="2" charset="2"/>
              <a:buChar char="ü"/>
            </a:pPr>
            <a:r>
              <a:rPr lang="en-US" sz="2400" b="0" i="0" u="none" strike="noStrike" baseline="0" dirty="0">
                <a:latin typeface="Calibri" panose="020F0502020204030204" pitchFamily="34" charset="0"/>
                <a:cs typeface="Calibri" panose="020F0502020204030204" pitchFamily="34" charset="0"/>
              </a:rPr>
              <a:t>Dru</a:t>
            </a:r>
            <a:r>
              <a:rPr lang="en-US" sz="2400" dirty="0">
                <a:latin typeface="Calibri" panose="020F0502020204030204" pitchFamily="34" charset="0"/>
                <a:cs typeface="Calibri" panose="020F0502020204030204" pitchFamily="34" charset="0"/>
              </a:rPr>
              <a:t>g: DES</a:t>
            </a:r>
          </a:p>
          <a:p>
            <a:pPr marL="461963" indent="-461963">
              <a:buFont typeface="Wingdings" panose="05000000000000000000" pitchFamily="2" charset="2"/>
              <a:buChar char="ü"/>
            </a:pPr>
            <a:r>
              <a:rPr lang="en-US" sz="2400" b="0" i="0" u="none" strike="noStrike" baseline="0" dirty="0">
                <a:latin typeface="Calibri" panose="020F0502020204030204" pitchFamily="34" charset="0"/>
                <a:cs typeface="Calibri" panose="020F0502020204030204" pitchFamily="34" charset="0"/>
              </a:rPr>
              <a:t>Unhealthy Lifestyle</a:t>
            </a:r>
          </a:p>
        </p:txBody>
      </p:sp>
      <p:pic>
        <p:nvPicPr>
          <p:cNvPr id="17410" name="Picture 2" descr="Breast Cancer Dimpling: Tips for Identification">
            <a:extLst>
              <a:ext uri="{FF2B5EF4-FFF2-40B4-BE49-F238E27FC236}">
                <a16:creationId xmlns:a16="http://schemas.microsoft.com/office/drawing/2014/main" id="{C068B175-0E2E-2FD4-BAE5-ED8C10B5B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194" y="2106707"/>
            <a:ext cx="6371529" cy="357467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2116292-1A07-3E06-2345-DC62938A4DDF}"/>
              </a:ext>
            </a:extLst>
          </p:cNvPr>
          <p:cNvSpPr>
            <a:spLocks noGrp="1"/>
          </p:cNvSpPr>
          <p:nvPr>
            <p:ph type="sldNum" sz="quarter" idx="12"/>
          </p:nvPr>
        </p:nvSpPr>
        <p:spPr/>
        <p:txBody>
          <a:bodyPr/>
          <a:lstStyle/>
          <a:p>
            <a:fld id="{1ABE62C3-B086-4E65-AC47-2AAEE39C9690}" type="slidenum">
              <a:rPr lang="en-US" smtClean="0"/>
              <a:t>3</a:t>
            </a:fld>
            <a:endParaRPr lang="en-US"/>
          </a:p>
        </p:txBody>
      </p:sp>
      <p:sp>
        <p:nvSpPr>
          <p:cNvPr id="8" name="Footer Placeholder 3">
            <a:extLst>
              <a:ext uri="{FF2B5EF4-FFF2-40B4-BE49-F238E27FC236}">
                <a16:creationId xmlns:a16="http://schemas.microsoft.com/office/drawing/2014/main" id="{97BE9B59-E526-4939-B4A7-9B37DF4E05CF}"/>
              </a:ext>
            </a:extLst>
          </p:cNvPr>
          <p:cNvSpPr>
            <a:spLocks noGrp="1"/>
          </p:cNvSpPr>
          <p:nvPr>
            <p:ph type="ftr" sz="quarter" idx="11"/>
          </p:nvPr>
        </p:nvSpPr>
        <p:spPr>
          <a:xfrm>
            <a:off x="535290" y="6322452"/>
            <a:ext cx="9845839" cy="365125"/>
          </a:xfrm>
        </p:spPr>
        <p:txBody>
          <a:bodyPr/>
          <a:lstStyle/>
          <a:p>
            <a:pPr algn="l"/>
            <a:r>
              <a:rPr lang="en-US" sz="1000" dirty="0">
                <a:solidFill>
                  <a:schemeClr val="tx1">
                    <a:lumMod val="50000"/>
                    <a:lumOff val="50000"/>
                  </a:schemeClr>
                </a:solidFill>
                <a:latin typeface="Times New Roman" panose="02020603050405020304" pitchFamily="18" charset="0"/>
                <a:cs typeface="Times New Roman" panose="02020603050405020304" pitchFamily="18" charset="0"/>
              </a:rPr>
              <a:t>Deborah J. </a:t>
            </a:r>
            <a:r>
              <a:rPr lang="en-US" sz="1000" dirty="0" err="1">
                <a:solidFill>
                  <a:schemeClr val="tx1">
                    <a:lumMod val="50000"/>
                    <a:lumOff val="50000"/>
                  </a:schemeClr>
                </a:solidFill>
                <a:latin typeface="Times New Roman" panose="02020603050405020304" pitchFamily="18" charset="0"/>
                <a:cs typeface="Times New Roman" panose="02020603050405020304" pitchFamily="18" charset="0"/>
              </a:rPr>
              <a:t>Bowen,et</a:t>
            </a:r>
            <a:r>
              <a:rPr lang="en-US" sz="1000" dirty="0">
                <a:solidFill>
                  <a:schemeClr val="tx1">
                    <a:lumMod val="50000"/>
                    <a:lumOff val="50000"/>
                  </a:schemeClr>
                </a:solidFill>
                <a:latin typeface="Times New Roman" panose="02020603050405020304" pitchFamily="18" charset="0"/>
                <a:cs typeface="Times New Roman" panose="02020603050405020304" pitchFamily="18" charset="0"/>
              </a:rPr>
              <a:t>  al </a:t>
            </a:r>
            <a:r>
              <a:rPr lang="en-US" sz="1000" dirty="0">
                <a:latin typeface="Times New Roman" panose="02020603050405020304" pitchFamily="18" charset="0"/>
                <a:cs typeface="Times New Roman" panose="02020603050405020304" pitchFamily="18" charset="0"/>
              </a:rPr>
              <a:t>The Role of Stress in Breast Cancer Incidence: Risk Factors, Interventions, and Directions for the Future International Journal Of Environmental Research and Public Health(2021)</a:t>
            </a:r>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399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BB94E115-C75B-065A-872B-68F0FAAFE220}"/>
              </a:ext>
            </a:extLst>
          </p:cNvPr>
          <p:cNvPicPr>
            <a:picLocks noGrp="1" noChangeAspect="1"/>
          </p:cNvPicPr>
          <p:nvPr>
            <p:ph idx="1"/>
          </p:nvPr>
        </p:nvPicPr>
        <p:blipFill>
          <a:blip r:embed="rId3"/>
          <a:stretch>
            <a:fillRect/>
          </a:stretch>
        </p:blipFill>
        <p:spPr>
          <a:xfrm>
            <a:off x="6494109" y="2177248"/>
            <a:ext cx="5043468" cy="2591976"/>
          </a:xfrm>
        </p:spPr>
      </p:pic>
      <p:sp>
        <p:nvSpPr>
          <p:cNvPr id="5" name="Title 4">
            <a:extLst>
              <a:ext uri="{FF2B5EF4-FFF2-40B4-BE49-F238E27FC236}">
                <a16:creationId xmlns:a16="http://schemas.microsoft.com/office/drawing/2014/main" id="{B2FA740E-C726-7FF7-90E2-6C65CADD0B39}"/>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Breast Cancer Pathophysiology</a:t>
            </a:r>
          </a:p>
        </p:txBody>
      </p:sp>
      <p:graphicFrame>
        <p:nvGraphicFramePr>
          <p:cNvPr id="6" name="Object 5">
            <a:extLst>
              <a:ext uri="{FF2B5EF4-FFF2-40B4-BE49-F238E27FC236}">
                <a16:creationId xmlns:a16="http://schemas.microsoft.com/office/drawing/2014/main" id="{5C83A49A-F947-8422-D564-936F8266C046}"/>
              </a:ext>
            </a:extLst>
          </p:cNvPr>
          <p:cNvGraphicFramePr>
            <a:graphicFrameLocks noChangeAspect="1"/>
          </p:cNvGraphicFramePr>
          <p:nvPr>
            <p:extLst>
              <p:ext uri="{D42A27DB-BD31-4B8C-83A1-F6EECF244321}">
                <p14:modId xmlns:p14="http://schemas.microsoft.com/office/powerpoint/2010/main" val="3005736731"/>
              </p:ext>
            </p:extLst>
          </p:nvPr>
        </p:nvGraphicFramePr>
        <p:xfrm>
          <a:off x="838200" y="2177248"/>
          <a:ext cx="5362769" cy="2591976"/>
        </p:xfrm>
        <a:graphic>
          <a:graphicData uri="http://schemas.openxmlformats.org/presentationml/2006/ole">
            <mc:AlternateContent xmlns:mc="http://schemas.openxmlformats.org/markup-compatibility/2006">
              <mc:Choice xmlns:v="urn:schemas-microsoft-com:vml" Requires="v">
                <p:oleObj spid="_x0000_s15399" name="Bitmap Image" r:id="rId4" imgW="4808160" imgH="2324160" progId="Paint.Picture">
                  <p:embed/>
                </p:oleObj>
              </mc:Choice>
              <mc:Fallback>
                <p:oleObj name="Bitmap Image" r:id="rId4" imgW="4808160" imgH="2324160" progId="Paint.Picture">
                  <p:embed/>
                  <p:pic>
                    <p:nvPicPr>
                      <p:cNvPr id="0" name=""/>
                      <p:cNvPicPr/>
                      <p:nvPr/>
                    </p:nvPicPr>
                    <p:blipFill>
                      <a:blip r:embed="rId5"/>
                      <a:stretch>
                        <a:fillRect/>
                      </a:stretch>
                    </p:blipFill>
                    <p:spPr>
                      <a:xfrm>
                        <a:off x="838200" y="2177248"/>
                        <a:ext cx="5362769" cy="2591976"/>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8B2F216D-E155-E8CC-FFA4-B9E69290A89F}"/>
              </a:ext>
            </a:extLst>
          </p:cNvPr>
          <p:cNvSpPr>
            <a:spLocks noGrp="1"/>
          </p:cNvSpPr>
          <p:nvPr>
            <p:ph type="sldNum" sz="quarter" idx="12"/>
          </p:nvPr>
        </p:nvSpPr>
        <p:spPr/>
        <p:txBody>
          <a:bodyPr/>
          <a:lstStyle/>
          <a:p>
            <a:fld id="{1ABE62C3-B086-4E65-AC47-2AAEE39C9690}" type="slidenum">
              <a:rPr lang="en-US" smtClean="0"/>
              <a:t>4</a:t>
            </a:fld>
            <a:endParaRPr lang="en-US"/>
          </a:p>
        </p:txBody>
      </p:sp>
      <p:sp>
        <p:nvSpPr>
          <p:cNvPr id="7" name="Footer Placeholder 3">
            <a:extLst>
              <a:ext uri="{FF2B5EF4-FFF2-40B4-BE49-F238E27FC236}">
                <a16:creationId xmlns:a16="http://schemas.microsoft.com/office/drawing/2014/main" id="{793A9256-48B8-4C3B-883C-548F8E753FFA}"/>
              </a:ext>
            </a:extLst>
          </p:cNvPr>
          <p:cNvSpPr>
            <a:spLocks noGrp="1"/>
          </p:cNvSpPr>
          <p:nvPr>
            <p:ph type="ftr" sz="quarter" idx="11"/>
          </p:nvPr>
        </p:nvSpPr>
        <p:spPr>
          <a:xfrm>
            <a:off x="535292" y="6322453"/>
            <a:ext cx="6932308" cy="399022"/>
          </a:xfrm>
        </p:spPr>
        <p:txBody>
          <a:bodyPr/>
          <a:lstStyle/>
          <a:p>
            <a:pPr algn="l"/>
            <a:r>
              <a:rPr lang="en-US" sz="1000" dirty="0">
                <a:solidFill>
                  <a:schemeClr val="bg1">
                    <a:lumMod val="50000"/>
                  </a:schemeClr>
                </a:solidFill>
                <a:latin typeface="Times New Roman" panose="02020603050405020304" pitchFamily="18" charset="0"/>
                <a:cs typeface="Times New Roman" panose="02020603050405020304" pitchFamily="18" charset="0"/>
              </a:rPr>
              <a:t>Bano </a:t>
            </a:r>
            <a:r>
              <a:rPr lang="en-US" sz="1000" dirty="0" err="1">
                <a:solidFill>
                  <a:schemeClr val="bg1">
                    <a:lumMod val="50000"/>
                  </a:schemeClr>
                </a:solidFill>
                <a:latin typeface="Times New Roman" panose="02020603050405020304" pitchFamily="18" charset="0"/>
                <a:cs typeface="Times New Roman" panose="02020603050405020304" pitchFamily="18" charset="0"/>
              </a:rPr>
              <a:t>Subia</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dirty="0" err="1">
                <a:solidFill>
                  <a:schemeClr val="bg1">
                    <a:lumMod val="50000"/>
                  </a:schemeClr>
                </a:solidFill>
                <a:latin typeface="Times New Roman" panose="02020603050405020304" pitchFamily="18" charset="0"/>
                <a:cs typeface="Times New Roman" panose="02020603050405020304" pitchFamily="18" charset="0"/>
              </a:rPr>
              <a:t>Breadisease</a:t>
            </a:r>
            <a:r>
              <a:rPr lang="en-US" sz="1000" dirty="0">
                <a:solidFill>
                  <a:schemeClr val="bg1">
                    <a:lumMod val="50000"/>
                  </a:schemeClr>
                </a:solidFill>
                <a:latin typeface="Times New Roman" panose="02020603050405020304" pitchFamily="18" charset="0"/>
                <a:cs typeface="Times New Roman" panose="02020603050405020304" pitchFamily="18" charset="0"/>
              </a:rPr>
              <a:t> modeling to personalized drug screening </a:t>
            </a:r>
            <a:r>
              <a:rPr lang="en-US" sz="1000" dirty="0" err="1">
                <a:solidFill>
                  <a:schemeClr val="bg1">
                    <a:lumMod val="50000"/>
                  </a:schemeClr>
                </a:solidFill>
                <a:latin typeface="Times New Roman" panose="02020603050405020304" pitchFamily="18" charset="0"/>
                <a:cs typeface="Times New Roman" panose="02020603050405020304" pitchFamily="18" charset="0"/>
              </a:rPr>
              <a:t>st</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b="0" i="0" u="none" strike="noStrike" baseline="0" dirty="0">
                <a:solidFill>
                  <a:schemeClr val="bg1">
                    <a:lumMod val="50000"/>
                  </a:schemeClr>
                </a:solidFill>
                <a:latin typeface="Times New Roman" panose="02020603050405020304" pitchFamily="18" charset="0"/>
                <a:cs typeface="Times New Roman" panose="02020603050405020304" pitchFamily="18" charset="0"/>
              </a:rPr>
              <a:t>tumor-on-chip models Journal Of Controlled released (2021)</a:t>
            </a: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4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CCC7344-FEDF-B46C-35D8-1AF88C32C1D1}"/>
              </a:ext>
            </a:extLst>
          </p:cNvPr>
          <p:cNvSpPr>
            <a:spLocks noGrp="1"/>
          </p:cNvSpPr>
          <p:nvPr>
            <p:ph type="ftr" sz="quarter" idx="11"/>
          </p:nvPr>
        </p:nvSpPr>
        <p:spPr>
          <a:xfrm>
            <a:off x="535291" y="6322453"/>
            <a:ext cx="6618543" cy="365124"/>
          </a:xfrm>
        </p:spPr>
        <p:txBody>
          <a:bodyPr/>
          <a:lstStyle/>
          <a:p>
            <a:pPr algn="l"/>
            <a:r>
              <a:rPr lang="en-US" sz="1000" dirty="0">
                <a:solidFill>
                  <a:schemeClr val="bg1">
                    <a:lumMod val="65000"/>
                  </a:schemeClr>
                </a:solidFill>
                <a:latin typeface="Times New Roman" panose="02020603050405020304" pitchFamily="18" charset="0"/>
                <a:cs typeface="Times New Roman" panose="02020603050405020304" pitchFamily="18" charset="0"/>
              </a:rPr>
              <a:t>Anna </a:t>
            </a:r>
            <a:r>
              <a:rPr lang="en-US" sz="1000" dirty="0" err="1">
                <a:solidFill>
                  <a:schemeClr val="bg1">
                    <a:lumMod val="65000"/>
                  </a:schemeClr>
                </a:solidFill>
                <a:latin typeface="Times New Roman" panose="02020603050405020304" pitchFamily="18" charset="0"/>
                <a:cs typeface="Times New Roman" panose="02020603050405020304" pitchFamily="18" charset="0"/>
              </a:rPr>
              <a:t>Sokolova,et</a:t>
            </a:r>
            <a:r>
              <a:rPr lang="en-US" sz="1000" dirty="0">
                <a:solidFill>
                  <a:schemeClr val="bg1">
                    <a:lumMod val="65000"/>
                  </a:schemeClr>
                </a:solidFill>
                <a:latin typeface="Times New Roman" panose="02020603050405020304" pitchFamily="18" charset="0"/>
                <a:cs typeface="Times New Roman" panose="02020603050405020304" pitchFamily="18" charset="0"/>
              </a:rPr>
              <a:t> al </a:t>
            </a:r>
            <a:r>
              <a:rPr lang="en-US" sz="1000" i="0" dirty="0">
                <a:solidFill>
                  <a:schemeClr val="bg1">
                    <a:lumMod val="65000"/>
                  </a:schemeClr>
                </a:solidFill>
                <a:effectLst/>
                <a:latin typeface="Times New Roman" panose="02020603050405020304" pitchFamily="18" charset="0"/>
                <a:cs typeface="Times New Roman" panose="02020603050405020304" pitchFamily="18" charset="0"/>
              </a:rPr>
              <a:t>Lobular carcinoma in situ: diagnostic criteria and molecular correlates MODERN PATHOLOGY (2021)</a:t>
            </a:r>
          </a:p>
          <a:p>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A8724B35-5BB7-D355-636E-93E4C40036C3}"/>
              </a:ext>
            </a:extLst>
          </p:cNvPr>
          <p:cNvSpPr>
            <a:spLocks noGrp="1"/>
          </p:cNvSpPr>
          <p:nvPr>
            <p:ph idx="1"/>
          </p:nvPr>
        </p:nvSpPr>
        <p:spPr/>
        <p:txBody>
          <a:bodyPr/>
          <a:lstStyle/>
          <a:p>
            <a:pPr marL="461963" indent="-461963">
              <a:buFont typeface="Wingdings" panose="05000000000000000000" pitchFamily="2" charset="2"/>
              <a:buChar char="Ø"/>
            </a:pPr>
            <a:r>
              <a:rPr lang="en-US" sz="2400" b="0" i="0" dirty="0">
                <a:solidFill>
                  <a:schemeClr val="bg2">
                    <a:lumMod val="10000"/>
                  </a:schemeClr>
                </a:solidFill>
                <a:effectLst/>
                <a:latin typeface="Calibri" panose="020F0502020204030204" pitchFamily="34" charset="0"/>
                <a:cs typeface="Calibri" panose="020F0502020204030204" pitchFamily="34" charset="0"/>
              </a:rPr>
              <a:t>Ductal carcinoma in situ</a:t>
            </a:r>
          </a:p>
          <a:p>
            <a:pPr marL="461963" indent="-461963">
              <a:buFont typeface="Wingdings" panose="05000000000000000000" pitchFamily="2" charset="2"/>
              <a:buChar char="Ø"/>
            </a:pPr>
            <a:r>
              <a:rPr lang="en-US" sz="2400" b="0" i="0" dirty="0">
                <a:solidFill>
                  <a:schemeClr val="bg2">
                    <a:lumMod val="10000"/>
                  </a:schemeClr>
                </a:solidFill>
                <a:effectLst/>
                <a:latin typeface="Calibri" panose="020F0502020204030204" pitchFamily="34" charset="0"/>
                <a:cs typeface="Calibri" panose="020F0502020204030204" pitchFamily="34" charset="0"/>
              </a:rPr>
              <a:t>Lobular carcinoma in situ</a:t>
            </a:r>
          </a:p>
          <a:p>
            <a:pPr marL="461963" indent="-461963">
              <a:buFont typeface="Wingdings" panose="05000000000000000000" pitchFamily="2" charset="2"/>
              <a:buChar char="Ø"/>
            </a:pPr>
            <a:r>
              <a:rPr lang="en-US" sz="2400" b="0" i="0" dirty="0">
                <a:solidFill>
                  <a:schemeClr val="bg2">
                    <a:lumMod val="10000"/>
                  </a:schemeClr>
                </a:solidFill>
                <a:effectLst/>
                <a:latin typeface="Calibri" panose="020F0502020204030204" pitchFamily="34" charset="0"/>
                <a:cs typeface="Calibri" panose="020F0502020204030204" pitchFamily="34" charset="0"/>
              </a:rPr>
              <a:t>Invasive ductal carcinoma</a:t>
            </a:r>
          </a:p>
          <a:p>
            <a:pPr marL="461963" indent="-461963">
              <a:buFont typeface="Wingdings" panose="05000000000000000000" pitchFamily="2" charset="2"/>
              <a:buChar char="Ø"/>
            </a:pPr>
            <a:r>
              <a:rPr lang="en-US" sz="2400" b="0" i="0" dirty="0">
                <a:solidFill>
                  <a:schemeClr val="bg2">
                    <a:lumMod val="10000"/>
                  </a:schemeClr>
                </a:solidFill>
                <a:effectLst/>
                <a:latin typeface="Calibri" panose="020F0502020204030204" pitchFamily="34" charset="0"/>
                <a:cs typeface="Calibri" panose="020F0502020204030204" pitchFamily="34" charset="0"/>
              </a:rPr>
              <a:t>Invasive lobular carcinoma</a:t>
            </a:r>
          </a:p>
          <a:p>
            <a:endParaRPr lang="en-US" dirty="0"/>
          </a:p>
        </p:txBody>
      </p:sp>
      <p:pic>
        <p:nvPicPr>
          <p:cNvPr id="7" name="Picture 6">
            <a:extLst>
              <a:ext uri="{FF2B5EF4-FFF2-40B4-BE49-F238E27FC236}">
                <a16:creationId xmlns:a16="http://schemas.microsoft.com/office/drawing/2014/main" id="{F752BF97-0A55-92F0-CEAF-DBB467874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706" y="1224046"/>
            <a:ext cx="2217271" cy="1592489"/>
          </a:xfrm>
          <a:prstGeom prst="rect">
            <a:avLst/>
          </a:prstGeom>
        </p:spPr>
      </p:pic>
      <p:pic>
        <p:nvPicPr>
          <p:cNvPr id="9" name="Picture 8">
            <a:extLst>
              <a:ext uri="{FF2B5EF4-FFF2-40B4-BE49-F238E27FC236}">
                <a16:creationId xmlns:a16="http://schemas.microsoft.com/office/drawing/2014/main" id="{4841E4A8-B602-0874-6CA0-5A2C1E427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6529" y="2803934"/>
            <a:ext cx="2217271" cy="1813277"/>
          </a:xfrm>
          <a:prstGeom prst="rect">
            <a:avLst/>
          </a:prstGeom>
        </p:spPr>
      </p:pic>
      <p:graphicFrame>
        <p:nvGraphicFramePr>
          <p:cNvPr id="3" name="Object 2">
            <a:extLst>
              <a:ext uri="{FF2B5EF4-FFF2-40B4-BE49-F238E27FC236}">
                <a16:creationId xmlns:a16="http://schemas.microsoft.com/office/drawing/2014/main" id="{568ED812-45DF-E017-7B85-BC6EF807B1D5}"/>
              </a:ext>
            </a:extLst>
          </p:cNvPr>
          <p:cNvGraphicFramePr>
            <a:graphicFrameLocks noChangeAspect="1"/>
          </p:cNvGraphicFramePr>
          <p:nvPr>
            <p:extLst>
              <p:ext uri="{D42A27DB-BD31-4B8C-83A1-F6EECF244321}">
                <p14:modId xmlns:p14="http://schemas.microsoft.com/office/powerpoint/2010/main" val="2472427564"/>
              </p:ext>
            </p:extLst>
          </p:nvPr>
        </p:nvGraphicFramePr>
        <p:xfrm>
          <a:off x="3331878" y="4736723"/>
          <a:ext cx="3147655" cy="796245"/>
        </p:xfrm>
        <a:graphic>
          <a:graphicData uri="http://schemas.openxmlformats.org/presentationml/2006/ole">
            <mc:AlternateContent xmlns:mc="http://schemas.openxmlformats.org/markup-compatibility/2006">
              <mc:Choice xmlns:v="urn:schemas-microsoft-com:vml" Requires="v">
                <p:oleObj spid="_x0000_s16527" name="Bitmap Image" r:id="rId5" imgW="7353360" imgH="2217600" progId="Paint.Picture">
                  <p:embed/>
                </p:oleObj>
              </mc:Choice>
              <mc:Fallback>
                <p:oleObj name="Bitmap Image" r:id="rId5" imgW="7353360" imgH="2217600" progId="Paint.Picture">
                  <p:embed/>
                  <p:pic>
                    <p:nvPicPr>
                      <p:cNvPr id="0" name=""/>
                      <p:cNvPicPr/>
                      <p:nvPr/>
                    </p:nvPicPr>
                    <p:blipFill>
                      <a:blip r:embed="rId6"/>
                      <a:stretch>
                        <a:fillRect/>
                      </a:stretch>
                    </p:blipFill>
                    <p:spPr>
                      <a:xfrm>
                        <a:off x="3331878" y="4736723"/>
                        <a:ext cx="3147655" cy="79624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76EF7AC-7267-9BA0-2F49-C68F79398A5D}"/>
              </a:ext>
            </a:extLst>
          </p:cNvPr>
          <p:cNvGraphicFramePr>
            <a:graphicFrameLocks noChangeAspect="1"/>
          </p:cNvGraphicFramePr>
          <p:nvPr>
            <p:extLst>
              <p:ext uri="{D42A27DB-BD31-4B8C-83A1-F6EECF244321}">
                <p14:modId xmlns:p14="http://schemas.microsoft.com/office/powerpoint/2010/main" val="2720292"/>
              </p:ext>
            </p:extLst>
          </p:nvPr>
        </p:nvGraphicFramePr>
        <p:xfrm>
          <a:off x="5622242" y="5376309"/>
          <a:ext cx="866874" cy="796245"/>
        </p:xfrm>
        <a:graphic>
          <a:graphicData uri="http://schemas.openxmlformats.org/presentationml/2006/ole">
            <mc:AlternateContent xmlns:mc="http://schemas.openxmlformats.org/markup-compatibility/2006">
              <mc:Choice xmlns:v="urn:schemas-microsoft-com:vml" Requires="v">
                <p:oleObj spid="_x0000_s16528" name="Bitmap Image" r:id="rId7" imgW="2064960" imgH="1897560" progId="Paint.Picture">
                  <p:embed/>
                </p:oleObj>
              </mc:Choice>
              <mc:Fallback>
                <p:oleObj name="Bitmap Image" r:id="rId7" imgW="2064960" imgH="1897560" progId="Paint.Picture">
                  <p:embed/>
                  <p:pic>
                    <p:nvPicPr>
                      <p:cNvPr id="0" name=""/>
                      <p:cNvPicPr/>
                      <p:nvPr/>
                    </p:nvPicPr>
                    <p:blipFill>
                      <a:blip r:embed="rId8"/>
                      <a:stretch>
                        <a:fillRect/>
                      </a:stretch>
                    </p:blipFill>
                    <p:spPr>
                      <a:xfrm>
                        <a:off x="5622242" y="5376309"/>
                        <a:ext cx="866874" cy="79624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732CDFB-802F-CD3E-8E2F-6485E9AD5054}"/>
              </a:ext>
            </a:extLst>
          </p:cNvPr>
          <p:cNvGraphicFramePr>
            <a:graphicFrameLocks noChangeAspect="1"/>
          </p:cNvGraphicFramePr>
          <p:nvPr>
            <p:extLst>
              <p:ext uri="{D42A27DB-BD31-4B8C-83A1-F6EECF244321}">
                <p14:modId xmlns:p14="http://schemas.microsoft.com/office/powerpoint/2010/main" val="329121169"/>
              </p:ext>
            </p:extLst>
          </p:nvPr>
        </p:nvGraphicFramePr>
        <p:xfrm>
          <a:off x="8440622" y="4778949"/>
          <a:ext cx="2860389" cy="796244"/>
        </p:xfrm>
        <a:graphic>
          <a:graphicData uri="http://schemas.openxmlformats.org/presentationml/2006/ole">
            <mc:AlternateContent xmlns:mc="http://schemas.openxmlformats.org/markup-compatibility/2006">
              <mc:Choice xmlns:v="urn:schemas-microsoft-com:vml" Requires="v">
                <p:oleObj spid="_x0000_s16529" name="Bitmap Image" r:id="rId9" imgW="7360920" imgH="2225160" progId="Paint.Picture">
                  <p:embed/>
                </p:oleObj>
              </mc:Choice>
              <mc:Fallback>
                <p:oleObj name="Bitmap Image" r:id="rId9" imgW="7360920" imgH="2225160" progId="Paint.Picture">
                  <p:embed/>
                  <p:pic>
                    <p:nvPicPr>
                      <p:cNvPr id="0" name=""/>
                      <p:cNvPicPr/>
                      <p:nvPr/>
                    </p:nvPicPr>
                    <p:blipFill>
                      <a:blip r:embed="rId10"/>
                      <a:stretch>
                        <a:fillRect/>
                      </a:stretch>
                    </p:blipFill>
                    <p:spPr>
                      <a:xfrm>
                        <a:off x="8440622" y="4778949"/>
                        <a:ext cx="2860389" cy="79624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9928652-4F45-9E88-B601-E7D97ED05F3F}"/>
              </a:ext>
            </a:extLst>
          </p:cNvPr>
          <p:cNvGraphicFramePr>
            <a:graphicFrameLocks noChangeAspect="1"/>
          </p:cNvGraphicFramePr>
          <p:nvPr>
            <p:extLst>
              <p:ext uri="{D42A27DB-BD31-4B8C-83A1-F6EECF244321}">
                <p14:modId xmlns:p14="http://schemas.microsoft.com/office/powerpoint/2010/main" val="153286605"/>
              </p:ext>
            </p:extLst>
          </p:nvPr>
        </p:nvGraphicFramePr>
        <p:xfrm>
          <a:off x="10322174" y="5425676"/>
          <a:ext cx="978837" cy="796244"/>
        </p:xfrm>
        <a:graphic>
          <a:graphicData uri="http://schemas.openxmlformats.org/presentationml/2006/ole">
            <mc:AlternateContent xmlns:mc="http://schemas.openxmlformats.org/markup-compatibility/2006">
              <mc:Choice xmlns:v="urn:schemas-microsoft-com:vml" Requires="v">
                <p:oleObj spid="_x0000_s16530" name="Bitmap Image" r:id="rId11" imgW="2689920" imgH="2187000" progId="Paint.Picture">
                  <p:embed/>
                </p:oleObj>
              </mc:Choice>
              <mc:Fallback>
                <p:oleObj name="Bitmap Image" r:id="rId11" imgW="2689920" imgH="2187000" progId="Paint.Picture">
                  <p:embed/>
                  <p:pic>
                    <p:nvPicPr>
                      <p:cNvPr id="0" name=""/>
                      <p:cNvPicPr/>
                      <p:nvPr/>
                    </p:nvPicPr>
                    <p:blipFill>
                      <a:blip r:embed="rId12"/>
                      <a:stretch>
                        <a:fillRect/>
                      </a:stretch>
                    </p:blipFill>
                    <p:spPr>
                      <a:xfrm>
                        <a:off x="10322174" y="5425676"/>
                        <a:ext cx="978837" cy="796244"/>
                      </a:xfrm>
                      <a:prstGeom prst="rect">
                        <a:avLst/>
                      </a:prstGeom>
                    </p:spPr>
                  </p:pic>
                </p:oleObj>
              </mc:Fallback>
            </mc:AlternateContent>
          </a:graphicData>
        </a:graphic>
      </p:graphicFrame>
      <p:sp>
        <p:nvSpPr>
          <p:cNvPr id="13" name="Slide Number Placeholder 12">
            <a:extLst>
              <a:ext uri="{FF2B5EF4-FFF2-40B4-BE49-F238E27FC236}">
                <a16:creationId xmlns:a16="http://schemas.microsoft.com/office/drawing/2014/main" id="{0A55CD07-673E-E944-088F-4006FB53E127}"/>
              </a:ext>
            </a:extLst>
          </p:cNvPr>
          <p:cNvSpPr>
            <a:spLocks noGrp="1"/>
          </p:cNvSpPr>
          <p:nvPr>
            <p:ph type="sldNum" sz="quarter" idx="12"/>
          </p:nvPr>
        </p:nvSpPr>
        <p:spPr/>
        <p:txBody>
          <a:bodyPr/>
          <a:lstStyle/>
          <a:p>
            <a:fld id="{1ABE62C3-B086-4E65-AC47-2AAEE39C9690}" type="slidenum">
              <a:rPr lang="en-US" smtClean="0"/>
              <a:t>5</a:t>
            </a:fld>
            <a:endParaRPr lang="en-US"/>
          </a:p>
        </p:txBody>
      </p:sp>
      <p:sp>
        <p:nvSpPr>
          <p:cNvPr id="14" name="Title 1">
            <a:extLst>
              <a:ext uri="{FF2B5EF4-FFF2-40B4-BE49-F238E27FC236}">
                <a16:creationId xmlns:a16="http://schemas.microsoft.com/office/drawing/2014/main" id="{D210A86D-6AF3-40FF-AF95-0F5970A03589}"/>
              </a:ext>
            </a:extLst>
          </p:cNvPr>
          <p:cNvSpPr txBox="1">
            <a:spLocks/>
          </p:cNvSpPr>
          <p:nvPr/>
        </p:nvSpPr>
        <p:spPr>
          <a:xfrm>
            <a:off x="947270" y="3847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Common Types of Breast Cancer</a:t>
            </a:r>
          </a:p>
        </p:txBody>
      </p:sp>
    </p:spTree>
    <p:extLst>
      <p:ext uri="{BB962C8B-B14F-4D97-AF65-F5344CB8AC3E}">
        <p14:creationId xmlns:p14="http://schemas.microsoft.com/office/powerpoint/2010/main" val="3367206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9A97-646B-6F06-09A7-66C3DA903722}"/>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Breast Cancer Models</a:t>
            </a:r>
          </a:p>
        </p:txBody>
      </p:sp>
      <p:pic>
        <p:nvPicPr>
          <p:cNvPr id="7" name="Picture 6">
            <a:extLst>
              <a:ext uri="{FF2B5EF4-FFF2-40B4-BE49-F238E27FC236}">
                <a16:creationId xmlns:a16="http://schemas.microsoft.com/office/drawing/2014/main" id="{D7411574-E9D1-4280-75EB-72A0E9D1942E}"/>
              </a:ext>
            </a:extLst>
          </p:cNvPr>
          <p:cNvPicPr>
            <a:picLocks noChangeAspect="1"/>
          </p:cNvPicPr>
          <p:nvPr/>
        </p:nvPicPr>
        <p:blipFill>
          <a:blip r:embed="rId2"/>
          <a:stretch>
            <a:fillRect/>
          </a:stretch>
        </p:blipFill>
        <p:spPr>
          <a:xfrm>
            <a:off x="2008092" y="2347324"/>
            <a:ext cx="7041289" cy="3537008"/>
          </a:xfrm>
          <a:prstGeom prst="rect">
            <a:avLst/>
          </a:prstGeom>
          <a:ln>
            <a:noFill/>
          </a:ln>
          <a:effectLst>
            <a:softEdge rad="112500"/>
          </a:effectLst>
        </p:spPr>
      </p:pic>
      <p:sp>
        <p:nvSpPr>
          <p:cNvPr id="8" name="Slide Number Placeholder 7">
            <a:extLst>
              <a:ext uri="{FF2B5EF4-FFF2-40B4-BE49-F238E27FC236}">
                <a16:creationId xmlns:a16="http://schemas.microsoft.com/office/drawing/2014/main" id="{4144D823-5C6D-051E-547D-CBB98A5BBD06}"/>
              </a:ext>
            </a:extLst>
          </p:cNvPr>
          <p:cNvSpPr>
            <a:spLocks noGrp="1"/>
          </p:cNvSpPr>
          <p:nvPr>
            <p:ph type="sldNum" sz="quarter" idx="12"/>
          </p:nvPr>
        </p:nvSpPr>
        <p:spPr/>
        <p:txBody>
          <a:bodyPr/>
          <a:lstStyle/>
          <a:p>
            <a:fld id="{1ABE62C3-B086-4E65-AC47-2AAEE39C9690}" type="slidenum">
              <a:rPr lang="en-US" smtClean="0"/>
              <a:t>6</a:t>
            </a:fld>
            <a:endParaRPr lang="en-US"/>
          </a:p>
        </p:txBody>
      </p:sp>
      <p:sp>
        <p:nvSpPr>
          <p:cNvPr id="9" name="Footer Placeholder 3">
            <a:extLst>
              <a:ext uri="{FF2B5EF4-FFF2-40B4-BE49-F238E27FC236}">
                <a16:creationId xmlns:a16="http://schemas.microsoft.com/office/drawing/2014/main" id="{F042B704-0AA8-4B1A-B3F5-3507777ABBB8}"/>
              </a:ext>
            </a:extLst>
          </p:cNvPr>
          <p:cNvSpPr>
            <a:spLocks noGrp="1"/>
          </p:cNvSpPr>
          <p:nvPr>
            <p:ph type="ftr" sz="quarter" idx="11"/>
          </p:nvPr>
        </p:nvSpPr>
        <p:spPr>
          <a:xfrm>
            <a:off x="535291" y="6322452"/>
            <a:ext cx="6869556" cy="399023"/>
          </a:xfrm>
        </p:spPr>
        <p:txBody>
          <a:bodyPr/>
          <a:lstStyle/>
          <a:p>
            <a:pPr algn="l"/>
            <a:r>
              <a:rPr lang="en-US" sz="1000" dirty="0">
                <a:solidFill>
                  <a:schemeClr val="bg1">
                    <a:lumMod val="50000"/>
                  </a:schemeClr>
                </a:solidFill>
                <a:latin typeface="Times New Roman" panose="02020603050405020304" pitchFamily="18" charset="0"/>
                <a:cs typeface="Times New Roman" panose="02020603050405020304" pitchFamily="18" charset="0"/>
              </a:rPr>
              <a:t>Bano </a:t>
            </a:r>
            <a:r>
              <a:rPr lang="en-US" sz="1000" dirty="0" err="1">
                <a:solidFill>
                  <a:schemeClr val="bg1">
                    <a:lumMod val="50000"/>
                  </a:schemeClr>
                </a:solidFill>
                <a:latin typeface="Times New Roman" panose="02020603050405020304" pitchFamily="18" charset="0"/>
                <a:cs typeface="Times New Roman" panose="02020603050405020304" pitchFamily="18" charset="0"/>
              </a:rPr>
              <a:t>Subia</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dirty="0" err="1">
                <a:solidFill>
                  <a:schemeClr val="bg1">
                    <a:lumMod val="50000"/>
                  </a:schemeClr>
                </a:solidFill>
                <a:latin typeface="Times New Roman" panose="02020603050405020304" pitchFamily="18" charset="0"/>
                <a:cs typeface="Times New Roman" panose="02020603050405020304" pitchFamily="18" charset="0"/>
              </a:rPr>
              <a:t>Breadisease</a:t>
            </a:r>
            <a:r>
              <a:rPr lang="en-US" sz="1000" dirty="0">
                <a:solidFill>
                  <a:schemeClr val="bg1">
                    <a:lumMod val="50000"/>
                  </a:schemeClr>
                </a:solidFill>
                <a:latin typeface="Times New Roman" panose="02020603050405020304" pitchFamily="18" charset="0"/>
                <a:cs typeface="Times New Roman" panose="02020603050405020304" pitchFamily="18" charset="0"/>
              </a:rPr>
              <a:t> modeling to personalized drug screening </a:t>
            </a:r>
            <a:r>
              <a:rPr lang="en-US" sz="1000" dirty="0" err="1">
                <a:solidFill>
                  <a:schemeClr val="bg1">
                    <a:lumMod val="50000"/>
                  </a:schemeClr>
                </a:solidFill>
                <a:latin typeface="Times New Roman" panose="02020603050405020304" pitchFamily="18" charset="0"/>
                <a:cs typeface="Times New Roman" panose="02020603050405020304" pitchFamily="18" charset="0"/>
              </a:rPr>
              <a:t>st</a:t>
            </a:r>
            <a:r>
              <a:rPr lang="en-US" sz="1000" dirty="0">
                <a:solidFill>
                  <a:schemeClr val="bg1">
                    <a:lumMod val="50000"/>
                  </a:schemeClr>
                </a:solidFill>
                <a:latin typeface="Times New Roman" panose="02020603050405020304" pitchFamily="18" charset="0"/>
                <a:cs typeface="Times New Roman" panose="02020603050405020304" pitchFamily="18" charset="0"/>
              </a:rPr>
              <a:t> </a:t>
            </a:r>
            <a:r>
              <a:rPr lang="en-US" sz="1000" b="0" i="0" u="none" strike="noStrike" baseline="0" dirty="0">
                <a:solidFill>
                  <a:schemeClr val="bg1">
                    <a:lumMod val="50000"/>
                  </a:schemeClr>
                </a:solidFill>
                <a:latin typeface="Times New Roman" panose="02020603050405020304" pitchFamily="18" charset="0"/>
                <a:cs typeface="Times New Roman" panose="02020603050405020304" pitchFamily="18" charset="0"/>
              </a:rPr>
              <a:t>tumor-on-chip models Journal Of Controlled released (2021)</a:t>
            </a:r>
          </a:p>
          <a:p>
            <a:pPr algn="l"/>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18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CB47-F6AE-7A39-4BFB-6755CF695A9E}"/>
              </a:ext>
            </a:extLst>
          </p:cNvPr>
          <p:cNvSpPr>
            <a:spLocks noGrp="1"/>
          </p:cNvSpPr>
          <p:nvPr>
            <p:ph type="title"/>
          </p:nvPr>
        </p:nvSpPr>
        <p:spPr/>
        <p:txBody>
          <a:bodyPr/>
          <a:lstStyle/>
          <a:p>
            <a:pPr marL="742950" indent="-742950">
              <a:buFont typeface="+mj-lt"/>
              <a:buAutoNum type="alphaUcPeriod"/>
            </a:pPr>
            <a:r>
              <a:rPr lang="en-US" dirty="0">
                <a:latin typeface="Calibri" panose="020F0502020204030204" pitchFamily="34" charset="0"/>
                <a:cs typeface="Calibri" panose="020F0502020204030204" pitchFamily="34" charset="0"/>
              </a:rPr>
              <a:t>2D Cell Culture</a:t>
            </a:r>
          </a:p>
        </p:txBody>
      </p:sp>
      <p:graphicFrame>
        <p:nvGraphicFramePr>
          <p:cNvPr id="7" name="Table 7">
            <a:extLst>
              <a:ext uri="{FF2B5EF4-FFF2-40B4-BE49-F238E27FC236}">
                <a16:creationId xmlns:a16="http://schemas.microsoft.com/office/drawing/2014/main" id="{87BCCBCC-FF33-3F03-7AE8-F0F7011025FB}"/>
              </a:ext>
            </a:extLst>
          </p:cNvPr>
          <p:cNvGraphicFramePr>
            <a:graphicFrameLocks noGrp="1"/>
          </p:cNvGraphicFramePr>
          <p:nvPr>
            <p:ph idx="1"/>
            <p:extLst>
              <p:ext uri="{D42A27DB-BD31-4B8C-83A1-F6EECF244321}">
                <p14:modId xmlns:p14="http://schemas.microsoft.com/office/powerpoint/2010/main" val="3969986644"/>
              </p:ext>
            </p:extLst>
          </p:nvPr>
        </p:nvGraphicFramePr>
        <p:xfrm>
          <a:off x="6729589" y="1115921"/>
          <a:ext cx="4624211" cy="5011829"/>
        </p:xfrm>
        <a:graphic>
          <a:graphicData uri="http://schemas.openxmlformats.org/drawingml/2006/table">
            <a:tbl>
              <a:tblPr firstRow="1" bandRow="1">
                <a:tableStyleId>{BC89EF96-8CEA-46FF-86C4-4CE0E7609802}</a:tableStyleId>
              </a:tblPr>
              <a:tblGrid>
                <a:gridCol w="2083592">
                  <a:extLst>
                    <a:ext uri="{9D8B030D-6E8A-4147-A177-3AD203B41FA5}">
                      <a16:colId xmlns:a16="http://schemas.microsoft.com/office/drawing/2014/main" val="689413601"/>
                    </a:ext>
                  </a:extLst>
                </a:gridCol>
                <a:gridCol w="2540619">
                  <a:extLst>
                    <a:ext uri="{9D8B030D-6E8A-4147-A177-3AD203B41FA5}">
                      <a16:colId xmlns:a16="http://schemas.microsoft.com/office/drawing/2014/main" val="2698246020"/>
                    </a:ext>
                  </a:extLst>
                </a:gridCol>
              </a:tblGrid>
              <a:tr h="340202">
                <a:tc>
                  <a:txBody>
                    <a:bodyPr/>
                    <a:lstStyle/>
                    <a:p>
                      <a:r>
                        <a:rPr lang="en-US" sz="1200" u="none" strike="noStrike" kern="1200" baseline="0" dirty="0"/>
                        <a:t>Characteristics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2D culture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53815568"/>
                  </a:ext>
                </a:extLst>
              </a:tr>
              <a:tr h="315437">
                <a:tc>
                  <a:txBody>
                    <a:bodyPr/>
                    <a:lstStyle/>
                    <a:p>
                      <a:r>
                        <a:rPr lang="en-US" sz="1200" u="none" strike="noStrike" kern="1200" baseline="0" dirty="0"/>
                        <a:t>Ease of assay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a:t>Easy to perform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499893"/>
                  </a:ext>
                </a:extLst>
              </a:tr>
              <a:tr h="315437">
                <a:tc>
                  <a:txBody>
                    <a:bodyPr/>
                    <a:lstStyle/>
                    <a:p>
                      <a:r>
                        <a:rPr lang="en-US" sz="1200" u="none" strike="noStrike" kern="1200" baseline="0" dirty="0"/>
                        <a:t>Time required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Low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80834293"/>
                  </a:ext>
                </a:extLst>
              </a:tr>
              <a:tr h="315437">
                <a:tc>
                  <a:txBody>
                    <a:bodyPr/>
                    <a:lstStyle/>
                    <a:p>
                      <a:r>
                        <a:rPr lang="en-US" sz="1200" u="none" strike="noStrike" kern="1200" baseline="0" dirty="0"/>
                        <a:t>Reproducibility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High</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76615928"/>
                  </a:ext>
                </a:extLst>
              </a:tr>
              <a:tr h="315437">
                <a:tc>
                  <a:txBody>
                    <a:bodyPr/>
                    <a:lstStyle/>
                    <a:p>
                      <a:r>
                        <a:rPr lang="en-US" sz="1200" u="none" strike="noStrike" kern="1200" baseline="0" dirty="0"/>
                        <a:t>Cost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Low</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3108000"/>
                  </a:ext>
                </a:extLst>
              </a:tr>
              <a:tr h="552017">
                <a:tc>
                  <a:txBody>
                    <a:bodyPr/>
                    <a:lstStyle/>
                    <a:p>
                      <a:r>
                        <a:rPr lang="en-US" sz="1200" u="none" strike="noStrike" kern="1200" baseline="0" dirty="0"/>
                        <a:t>High throughput screening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Possible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67615739"/>
                  </a:ext>
                </a:extLst>
              </a:tr>
              <a:tr h="659673">
                <a:tc>
                  <a:txBody>
                    <a:bodyPr/>
                    <a:lstStyle/>
                    <a:p>
                      <a:r>
                        <a:rPr lang="en-US" sz="1200" u="none" strike="noStrike" kern="1200" baseline="0" dirty="0"/>
                        <a:t>Main applications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Invasion, proliferation, cell-signaling, drug response studies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74251455"/>
                  </a:ext>
                </a:extLst>
              </a:tr>
              <a:tr h="552017">
                <a:tc>
                  <a:txBody>
                    <a:bodyPr/>
                    <a:lstStyle/>
                    <a:p>
                      <a:r>
                        <a:rPr lang="en-US" sz="1200" u="none" strike="noStrike" kern="1200" baseline="0" dirty="0"/>
                        <a:t>Sample volume requirement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Low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6099896"/>
                  </a:ext>
                </a:extLst>
              </a:tr>
              <a:tr h="857576">
                <a:tc>
                  <a:txBody>
                    <a:bodyPr/>
                    <a:lstStyle/>
                    <a:p>
                      <a:r>
                        <a:rPr lang="en-US" sz="1200" u="none" strike="noStrike" kern="1200" baseline="0" dirty="0"/>
                        <a:t>Biological relevance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Limited relevance (cell display artificial phenotypes and perturbed gene expressions)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4838784"/>
                  </a:ext>
                </a:extLst>
              </a:tr>
              <a:tr h="788596">
                <a:tc>
                  <a:txBody>
                    <a:bodyPr/>
                    <a:lstStyle/>
                    <a:p>
                      <a:r>
                        <a:rPr lang="en-US" sz="1200" u="none" strike="noStrike" kern="1200" baseline="0" dirty="0"/>
                        <a:t>Main limitations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u="none" strike="noStrike" kern="1200" baseline="0" dirty="0"/>
                        <a:t>Lack of vasculature and cell-matrix interactions Lack of perfusion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5522229"/>
                  </a:ext>
                </a:extLst>
              </a:tr>
            </a:tbl>
          </a:graphicData>
        </a:graphic>
      </p:graphicFrame>
      <p:pic>
        <p:nvPicPr>
          <p:cNvPr id="13" name="Picture 12">
            <a:extLst>
              <a:ext uri="{FF2B5EF4-FFF2-40B4-BE49-F238E27FC236}">
                <a16:creationId xmlns:a16="http://schemas.microsoft.com/office/drawing/2014/main" id="{C6BF7234-1114-CD1B-5B8D-E0817C1B6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955"/>
            <a:ext cx="5323461" cy="291257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6C6B2885-83F3-106A-9A8D-76B651D459CC}"/>
              </a:ext>
            </a:extLst>
          </p:cNvPr>
          <p:cNvSpPr>
            <a:spLocks noGrp="1"/>
          </p:cNvSpPr>
          <p:nvPr>
            <p:ph type="sldNum" sz="quarter" idx="12"/>
          </p:nvPr>
        </p:nvSpPr>
        <p:spPr/>
        <p:txBody>
          <a:bodyPr/>
          <a:lstStyle/>
          <a:p>
            <a:fld id="{1ABE62C3-B086-4E65-AC47-2AAEE39C9690}" type="slidenum">
              <a:rPr lang="en-US" smtClean="0"/>
              <a:t>7</a:t>
            </a:fld>
            <a:endParaRPr lang="en-US"/>
          </a:p>
        </p:txBody>
      </p:sp>
      <p:sp>
        <p:nvSpPr>
          <p:cNvPr id="8" name="Footer Placeholder 3">
            <a:extLst>
              <a:ext uri="{FF2B5EF4-FFF2-40B4-BE49-F238E27FC236}">
                <a16:creationId xmlns:a16="http://schemas.microsoft.com/office/drawing/2014/main" id="{60EB6C78-A0CB-45CB-BB27-F4C0B6122FF0}"/>
              </a:ext>
            </a:extLst>
          </p:cNvPr>
          <p:cNvSpPr>
            <a:spLocks noGrp="1"/>
          </p:cNvSpPr>
          <p:nvPr>
            <p:ph type="ftr" sz="quarter" idx="11"/>
          </p:nvPr>
        </p:nvSpPr>
        <p:spPr>
          <a:xfrm>
            <a:off x="535291" y="6322452"/>
            <a:ext cx="7604661" cy="365125"/>
          </a:xfrm>
        </p:spPr>
        <p:txBody>
          <a:bodyPr/>
          <a:lstStyle/>
          <a:p>
            <a:pPr algn="l"/>
            <a:r>
              <a:rPr lang="en-US" sz="1000" dirty="0">
                <a:solidFill>
                  <a:schemeClr val="bg1">
                    <a:lumMod val="65000"/>
                  </a:schemeClr>
                </a:solidFill>
                <a:latin typeface="Times New Roman" panose="02020603050405020304" pitchFamily="18" charset="0"/>
                <a:cs typeface="Times New Roman" panose="02020603050405020304" pitchFamily="18" charset="0"/>
              </a:rPr>
              <a:t>Anjana </a:t>
            </a:r>
            <a:r>
              <a:rPr lang="en-US" sz="1000" dirty="0" err="1">
                <a:solidFill>
                  <a:schemeClr val="bg1">
                    <a:lumMod val="65000"/>
                  </a:schemeClr>
                </a:solidFill>
                <a:latin typeface="Times New Roman" panose="02020603050405020304" pitchFamily="18" charset="0"/>
                <a:cs typeface="Times New Roman" panose="02020603050405020304" pitchFamily="18" charset="0"/>
              </a:rPr>
              <a:t>K.Badekila,et</a:t>
            </a:r>
            <a:r>
              <a:rPr lang="en-US" sz="1000" dirty="0">
                <a:solidFill>
                  <a:schemeClr val="bg1">
                    <a:lumMod val="65000"/>
                  </a:schemeClr>
                </a:solidFill>
                <a:latin typeface="Times New Roman" panose="02020603050405020304" pitchFamily="18" charset="0"/>
                <a:cs typeface="Times New Roman" panose="02020603050405020304" pitchFamily="18" charset="0"/>
              </a:rPr>
              <a:t> al </a:t>
            </a:r>
            <a:r>
              <a:rPr lang="en-US" sz="1000" i="0" dirty="0">
                <a:solidFill>
                  <a:schemeClr val="bg1">
                    <a:lumMod val="65000"/>
                  </a:schemeClr>
                </a:solidFill>
                <a:effectLst/>
                <a:latin typeface="Times New Roman" panose="02020603050405020304" pitchFamily="18" charset="0"/>
                <a:cs typeface="Times New Roman" panose="02020603050405020304" pitchFamily="18" charset="0"/>
              </a:rPr>
              <a:t>Fabrication techniques of biomimetic scaffolds in three-dimensional cell culture Journal of Cellular Physiology (2021)</a:t>
            </a:r>
          </a:p>
          <a:p>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953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9954-1873-137E-3B29-258A8F95D1B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 3D Cell Culture</a:t>
            </a:r>
          </a:p>
        </p:txBody>
      </p:sp>
      <p:graphicFrame>
        <p:nvGraphicFramePr>
          <p:cNvPr id="5" name="Table 5">
            <a:extLst>
              <a:ext uri="{FF2B5EF4-FFF2-40B4-BE49-F238E27FC236}">
                <a16:creationId xmlns:a16="http://schemas.microsoft.com/office/drawing/2014/main" id="{2C5D3659-5F97-BC76-3029-2D19281EC0A6}"/>
              </a:ext>
            </a:extLst>
          </p:cNvPr>
          <p:cNvGraphicFramePr>
            <a:graphicFrameLocks noGrp="1"/>
          </p:cNvGraphicFramePr>
          <p:nvPr>
            <p:ph idx="1"/>
            <p:extLst>
              <p:ext uri="{D42A27DB-BD31-4B8C-83A1-F6EECF244321}">
                <p14:modId xmlns:p14="http://schemas.microsoft.com/office/powerpoint/2010/main" val="82004704"/>
              </p:ext>
            </p:extLst>
          </p:nvPr>
        </p:nvGraphicFramePr>
        <p:xfrm>
          <a:off x="6499412" y="1061336"/>
          <a:ext cx="4901806" cy="4951850"/>
        </p:xfrm>
        <a:graphic>
          <a:graphicData uri="http://schemas.openxmlformats.org/drawingml/2006/table">
            <a:tbl>
              <a:tblPr firstRow="1" bandRow="1">
                <a:tableStyleId>{BC89EF96-8CEA-46FF-86C4-4CE0E7609802}</a:tableStyleId>
              </a:tblPr>
              <a:tblGrid>
                <a:gridCol w="2450903">
                  <a:extLst>
                    <a:ext uri="{9D8B030D-6E8A-4147-A177-3AD203B41FA5}">
                      <a16:colId xmlns:a16="http://schemas.microsoft.com/office/drawing/2014/main" val="1933100893"/>
                    </a:ext>
                  </a:extLst>
                </a:gridCol>
                <a:gridCol w="2450903">
                  <a:extLst>
                    <a:ext uri="{9D8B030D-6E8A-4147-A177-3AD203B41FA5}">
                      <a16:colId xmlns:a16="http://schemas.microsoft.com/office/drawing/2014/main" val="1166636178"/>
                    </a:ext>
                  </a:extLst>
                </a:gridCol>
              </a:tblGrid>
              <a:tr h="653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a:t>Characteristics </a:t>
                      </a:r>
                      <a:endParaRPr lang="en-US" sz="1200" dirty="0"/>
                    </a:p>
                    <a:p>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1" u="none" strike="noStrike" kern="1200" baseline="0" dirty="0">
                          <a:solidFill>
                            <a:schemeClr val="tx1"/>
                          </a:solidFill>
                        </a:rPr>
                        <a:t>3D culture </a:t>
                      </a:r>
                      <a:endParaRPr lang="en-US" sz="1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00141088"/>
                  </a:ext>
                </a:extLst>
              </a:tr>
              <a:tr h="378651">
                <a:tc>
                  <a:txBody>
                    <a:bodyPr/>
                    <a:lstStyle/>
                    <a:p>
                      <a:r>
                        <a:rPr lang="en-US" sz="1200" u="none" strike="noStrike" kern="1200" baseline="0" dirty="0"/>
                        <a:t>Ease of assay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Difficult to form uniform 3D models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12898679"/>
                  </a:ext>
                </a:extLst>
              </a:tr>
              <a:tr h="378651">
                <a:tc>
                  <a:txBody>
                    <a:bodyPr/>
                    <a:lstStyle/>
                    <a:p>
                      <a:r>
                        <a:rPr lang="en-US" sz="1200" u="none" strike="noStrike" kern="1200" baseline="0" dirty="0"/>
                        <a:t>Time required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Moderate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07945526"/>
                  </a:ext>
                </a:extLst>
              </a:tr>
              <a:tr h="378651">
                <a:tc>
                  <a:txBody>
                    <a:bodyPr/>
                    <a:lstStyle/>
                    <a:p>
                      <a:r>
                        <a:rPr lang="en-US" sz="1200" u="none" strike="noStrike" kern="1200" baseline="0" dirty="0"/>
                        <a:t>Reproducibility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Moderate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97458617"/>
                  </a:ext>
                </a:extLst>
              </a:tr>
              <a:tr h="378651">
                <a:tc>
                  <a:txBody>
                    <a:bodyPr/>
                    <a:lstStyle/>
                    <a:p>
                      <a:r>
                        <a:rPr lang="en-US" sz="1200" u="none" strike="noStrike" kern="1200" baseline="0" dirty="0"/>
                        <a:t>Cost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Moderate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39218554"/>
                  </a:ext>
                </a:extLst>
              </a:tr>
              <a:tr h="378651">
                <a:tc>
                  <a:txBody>
                    <a:bodyPr/>
                    <a:lstStyle/>
                    <a:p>
                      <a:r>
                        <a:rPr lang="en-US" sz="1200" u="none" strike="noStrike" kern="1200" baseline="0" dirty="0"/>
                        <a:t>High throughput screening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Possible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33919939"/>
                  </a:ext>
                </a:extLst>
              </a:tr>
              <a:tr h="829829">
                <a:tc>
                  <a:txBody>
                    <a:bodyPr/>
                    <a:lstStyle/>
                    <a:p>
                      <a:r>
                        <a:rPr lang="en-US" sz="1200" u="none" strike="noStrike" kern="1200" baseline="0" dirty="0"/>
                        <a:t>Main applications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Invasion, cell-cell/matrix interactions, intra and extravasation, hypoxia, drug response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72669723"/>
                  </a:ext>
                </a:extLst>
              </a:tr>
              <a:tr h="378651">
                <a:tc>
                  <a:txBody>
                    <a:bodyPr/>
                    <a:lstStyle/>
                    <a:p>
                      <a:r>
                        <a:rPr lang="en-US" sz="1200" u="none" strike="noStrike" kern="1200" baseline="0" dirty="0"/>
                        <a:t>Sample volume requirement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Low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034634"/>
                  </a:ext>
                </a:extLst>
              </a:tr>
              <a:tr h="464444">
                <a:tc>
                  <a:txBody>
                    <a:bodyPr/>
                    <a:lstStyle/>
                    <a:p>
                      <a:r>
                        <a:rPr lang="en-US" sz="1200" u="none" strike="noStrike" kern="1200" baseline="0" dirty="0"/>
                        <a:t>Biological relevance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Higher biological relevance (compared to 2D)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3252800"/>
                  </a:ext>
                </a:extLst>
              </a:tr>
              <a:tr h="653561">
                <a:tc>
                  <a:txBody>
                    <a:bodyPr/>
                    <a:lstStyle/>
                    <a:p>
                      <a:r>
                        <a:rPr lang="en-US" sz="1200" u="none" strike="noStrike" kern="1200" baseline="0" dirty="0"/>
                        <a:t>Main limitations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Lack of vascularization</a:t>
                      </a:r>
                    </a:p>
                    <a:p>
                      <a:r>
                        <a:rPr lang="en-US" sz="1200" b="0" u="none" strike="noStrike" kern="1200" baseline="0" dirty="0">
                          <a:solidFill>
                            <a:schemeClr val="tx1"/>
                          </a:solidFill>
                        </a:rPr>
                        <a:t> Lack of perfusion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822895"/>
                  </a:ext>
                </a:extLst>
              </a:tr>
            </a:tbl>
          </a:graphicData>
        </a:graphic>
      </p:graphicFrame>
      <p:graphicFrame>
        <p:nvGraphicFramePr>
          <p:cNvPr id="8" name="Object 7">
            <a:extLst>
              <a:ext uri="{FF2B5EF4-FFF2-40B4-BE49-F238E27FC236}">
                <a16:creationId xmlns:a16="http://schemas.microsoft.com/office/drawing/2014/main" id="{AD44EA03-458F-780E-1C40-BDA95DDB44EE}"/>
              </a:ext>
            </a:extLst>
          </p:cNvPr>
          <p:cNvGraphicFramePr>
            <a:graphicFrameLocks noChangeAspect="1"/>
          </p:cNvGraphicFramePr>
          <p:nvPr>
            <p:extLst>
              <p:ext uri="{D42A27DB-BD31-4B8C-83A1-F6EECF244321}">
                <p14:modId xmlns:p14="http://schemas.microsoft.com/office/powerpoint/2010/main" val="321260492"/>
              </p:ext>
            </p:extLst>
          </p:nvPr>
        </p:nvGraphicFramePr>
        <p:xfrm>
          <a:off x="334258" y="2225576"/>
          <a:ext cx="4901805" cy="2940312"/>
        </p:xfrm>
        <a:graphic>
          <a:graphicData uri="http://schemas.openxmlformats.org/presentationml/2006/ole">
            <mc:AlternateContent xmlns:mc="http://schemas.openxmlformats.org/markup-compatibility/2006">
              <mc:Choice xmlns:v="urn:schemas-microsoft-com:vml" Requires="v">
                <p:oleObj spid="_x0000_s8248" name="Bitmap Image" r:id="rId3" imgW="4038480" imgH="2423160" progId="Paint.Picture">
                  <p:embed/>
                </p:oleObj>
              </mc:Choice>
              <mc:Fallback>
                <p:oleObj name="Bitmap Image" r:id="rId3" imgW="4038480" imgH="2423160" progId="Paint.Picture">
                  <p:embed/>
                  <p:pic>
                    <p:nvPicPr>
                      <p:cNvPr id="0" name=""/>
                      <p:cNvPicPr/>
                      <p:nvPr/>
                    </p:nvPicPr>
                    <p:blipFill>
                      <a:blip r:embed="rId4"/>
                      <a:stretch>
                        <a:fillRect/>
                      </a:stretch>
                    </p:blipFill>
                    <p:spPr>
                      <a:xfrm>
                        <a:off x="334258" y="2225576"/>
                        <a:ext cx="4901805" cy="2940312"/>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C436C880-78F0-6DE1-6CF1-FB1E6CBCA8FD}"/>
              </a:ext>
            </a:extLst>
          </p:cNvPr>
          <p:cNvSpPr>
            <a:spLocks noGrp="1"/>
          </p:cNvSpPr>
          <p:nvPr>
            <p:ph type="sldNum" sz="quarter" idx="12"/>
          </p:nvPr>
        </p:nvSpPr>
        <p:spPr/>
        <p:txBody>
          <a:bodyPr/>
          <a:lstStyle/>
          <a:p>
            <a:fld id="{1ABE62C3-B086-4E65-AC47-2AAEE39C9690}" type="slidenum">
              <a:rPr lang="en-US" smtClean="0"/>
              <a:t>8</a:t>
            </a:fld>
            <a:endParaRPr lang="en-US"/>
          </a:p>
        </p:txBody>
      </p:sp>
      <p:sp>
        <p:nvSpPr>
          <p:cNvPr id="9" name="Footer Placeholder 3">
            <a:extLst>
              <a:ext uri="{FF2B5EF4-FFF2-40B4-BE49-F238E27FC236}">
                <a16:creationId xmlns:a16="http://schemas.microsoft.com/office/drawing/2014/main" id="{7E000985-6E4A-4F17-B872-272CC06FFFFF}"/>
              </a:ext>
            </a:extLst>
          </p:cNvPr>
          <p:cNvSpPr>
            <a:spLocks noGrp="1"/>
          </p:cNvSpPr>
          <p:nvPr>
            <p:ph type="ftr" sz="quarter" idx="11"/>
          </p:nvPr>
        </p:nvSpPr>
        <p:spPr>
          <a:xfrm>
            <a:off x="535291" y="6322453"/>
            <a:ext cx="4207037" cy="365124"/>
          </a:xfrm>
        </p:spPr>
        <p:txBody>
          <a:bodyPr/>
          <a:lstStyle/>
          <a:p>
            <a:r>
              <a:rPr lang="en-US" sz="1000" dirty="0">
                <a:solidFill>
                  <a:schemeClr val="bg1">
                    <a:lumMod val="65000"/>
                  </a:schemeClr>
                </a:solidFill>
                <a:latin typeface="Times New Roman" panose="02020603050405020304" pitchFamily="18" charset="0"/>
                <a:cs typeface="Times New Roman" panose="02020603050405020304" pitchFamily="18" charset="0"/>
              </a:rPr>
              <a:t>Wen </a:t>
            </a:r>
            <a:r>
              <a:rPr lang="en-US" sz="1000" dirty="0" err="1">
                <a:solidFill>
                  <a:schemeClr val="bg1">
                    <a:lumMod val="65000"/>
                  </a:schemeClr>
                </a:solidFill>
                <a:latin typeface="Times New Roman" panose="02020603050405020304" pitchFamily="18" charset="0"/>
                <a:cs typeface="Times New Roman" panose="02020603050405020304" pitchFamily="18" charset="0"/>
              </a:rPr>
              <a:t>Chen,et</a:t>
            </a:r>
            <a:r>
              <a:rPr lang="en-US" sz="1000" dirty="0">
                <a:solidFill>
                  <a:schemeClr val="bg1">
                    <a:lumMod val="65000"/>
                  </a:schemeClr>
                </a:solidFill>
                <a:latin typeface="Times New Roman" panose="02020603050405020304" pitchFamily="18" charset="0"/>
                <a:cs typeface="Times New Roman" panose="02020603050405020304" pitchFamily="18" charset="0"/>
              </a:rPr>
              <a:t> al </a:t>
            </a:r>
            <a:r>
              <a:rPr lang="en-US" sz="1000" i="0" dirty="0">
                <a:solidFill>
                  <a:schemeClr val="bg1">
                    <a:lumMod val="65000"/>
                  </a:schemeClr>
                </a:solidFill>
                <a:effectLst/>
                <a:latin typeface="Times New Roman" panose="02020603050405020304" pitchFamily="18" charset="0"/>
                <a:cs typeface="Times New Roman" panose="02020603050405020304" pitchFamily="18" charset="0"/>
              </a:rPr>
              <a:t>Magnetic Stiffening in 3D Cell Culture Matrices ACS(2021)</a:t>
            </a:r>
          </a:p>
          <a:p>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452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414B8-ECCD-C528-6A32-7592FACF144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 In Vivo Culture</a:t>
            </a:r>
          </a:p>
        </p:txBody>
      </p:sp>
      <p:graphicFrame>
        <p:nvGraphicFramePr>
          <p:cNvPr id="4" name="Table 4">
            <a:extLst>
              <a:ext uri="{FF2B5EF4-FFF2-40B4-BE49-F238E27FC236}">
                <a16:creationId xmlns:a16="http://schemas.microsoft.com/office/drawing/2014/main" id="{CB0E2A37-4599-E001-D94B-0739D7A89C30}"/>
              </a:ext>
            </a:extLst>
          </p:cNvPr>
          <p:cNvGraphicFramePr>
            <a:graphicFrameLocks noGrp="1"/>
          </p:cNvGraphicFramePr>
          <p:nvPr>
            <p:extLst>
              <p:ext uri="{D42A27DB-BD31-4B8C-83A1-F6EECF244321}">
                <p14:modId xmlns:p14="http://schemas.microsoft.com/office/powerpoint/2010/main" val="1358905481"/>
              </p:ext>
            </p:extLst>
          </p:nvPr>
        </p:nvGraphicFramePr>
        <p:xfrm>
          <a:off x="6632761" y="812516"/>
          <a:ext cx="4635874" cy="5530002"/>
        </p:xfrm>
        <a:graphic>
          <a:graphicData uri="http://schemas.openxmlformats.org/drawingml/2006/table">
            <a:tbl>
              <a:tblPr firstRow="1" bandRow="1">
                <a:tableStyleId>{BC89EF96-8CEA-46FF-86C4-4CE0E7609802}</a:tableStyleId>
              </a:tblPr>
              <a:tblGrid>
                <a:gridCol w="2250818">
                  <a:extLst>
                    <a:ext uri="{9D8B030D-6E8A-4147-A177-3AD203B41FA5}">
                      <a16:colId xmlns:a16="http://schemas.microsoft.com/office/drawing/2014/main" val="3888720640"/>
                    </a:ext>
                  </a:extLst>
                </a:gridCol>
                <a:gridCol w="2385056">
                  <a:extLst>
                    <a:ext uri="{9D8B030D-6E8A-4147-A177-3AD203B41FA5}">
                      <a16:colId xmlns:a16="http://schemas.microsoft.com/office/drawing/2014/main" val="1525752631"/>
                    </a:ext>
                  </a:extLst>
                </a:gridCol>
              </a:tblGrid>
              <a:tr h="574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a:t>Characteristics </a:t>
                      </a:r>
                      <a:endParaRPr lang="en-US" sz="1200" dirty="0"/>
                    </a:p>
                    <a:p>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1" u="none" strike="noStrike" kern="1200" baseline="0" dirty="0">
                          <a:solidFill>
                            <a:schemeClr val="tx1"/>
                          </a:solidFill>
                        </a:rPr>
                        <a:t>in vivo </a:t>
                      </a:r>
                      <a:endParaRPr lang="en-US" sz="1200" b="1"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96766328"/>
                  </a:ext>
                </a:extLst>
              </a:tr>
              <a:tr h="656796">
                <a:tc>
                  <a:txBody>
                    <a:bodyPr/>
                    <a:lstStyle/>
                    <a:p>
                      <a:r>
                        <a:rPr lang="en-US" sz="1200" u="none" strike="noStrike" kern="1200" baseline="0" dirty="0"/>
                        <a:t>Ease of assay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Requires specialization. It is also laborious and time-consuming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3657706"/>
                  </a:ext>
                </a:extLst>
              </a:tr>
              <a:tr h="273665">
                <a:tc>
                  <a:txBody>
                    <a:bodyPr/>
                    <a:lstStyle/>
                    <a:p>
                      <a:r>
                        <a:rPr lang="en-US" sz="1200" u="none" strike="noStrike" kern="1200" baseline="0" dirty="0"/>
                        <a:t>Time required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Very high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34440055"/>
                  </a:ext>
                </a:extLst>
              </a:tr>
              <a:tr h="273665">
                <a:tc>
                  <a:txBody>
                    <a:bodyPr/>
                    <a:lstStyle/>
                    <a:p>
                      <a:r>
                        <a:rPr lang="en-US" sz="1200" u="none" strike="noStrike" kern="1200" baseline="0" dirty="0"/>
                        <a:t>Reproducibility</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Low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9106425"/>
                  </a:ext>
                </a:extLst>
              </a:tr>
              <a:tr h="273665">
                <a:tc>
                  <a:txBody>
                    <a:bodyPr/>
                    <a:lstStyle/>
                    <a:p>
                      <a:r>
                        <a:rPr lang="en-US" sz="1200" u="none" strike="noStrike" kern="1200" baseline="0" dirty="0"/>
                        <a:t>Cost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Very expensive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6070593"/>
                  </a:ext>
                </a:extLst>
              </a:tr>
              <a:tr h="465231">
                <a:tc>
                  <a:txBody>
                    <a:bodyPr/>
                    <a:lstStyle/>
                    <a:p>
                      <a:r>
                        <a:rPr lang="en-US" sz="1200" u="none" strike="noStrike" kern="1200" baseline="0" dirty="0"/>
                        <a:t>High throughput screening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Not possible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70501705"/>
                  </a:ext>
                </a:extLst>
              </a:tr>
              <a:tr h="465231">
                <a:tc>
                  <a:txBody>
                    <a:bodyPr/>
                    <a:lstStyle/>
                    <a:p>
                      <a:r>
                        <a:rPr lang="en-US" sz="1200" u="none" strike="noStrike" kern="1200" baseline="0" dirty="0"/>
                        <a:t>Main applications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Metastasis, drug response, mutation studies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07755577"/>
                  </a:ext>
                </a:extLst>
              </a:tr>
              <a:tr h="465231">
                <a:tc>
                  <a:txBody>
                    <a:bodyPr/>
                    <a:lstStyle/>
                    <a:p>
                      <a:r>
                        <a:rPr lang="en-US" sz="1200" u="none" strike="noStrike" kern="1200" baseline="0" dirty="0"/>
                        <a:t>Sample volume requirement</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High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2249600"/>
                  </a:ext>
                </a:extLst>
              </a:tr>
              <a:tr h="1231494">
                <a:tc>
                  <a:txBody>
                    <a:bodyPr/>
                    <a:lstStyle/>
                    <a:p>
                      <a:r>
                        <a:rPr lang="en-US" sz="1200" u="none" strike="noStrike" kern="1200" baseline="0" dirty="0"/>
                        <a:t>Biological relevance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Very high biological relevance(compared to 2-D and 3-D); Provides physiological microenvironment and vasculature;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71560025"/>
                  </a:ext>
                </a:extLst>
              </a:tr>
              <a:tr h="848362">
                <a:tc>
                  <a:txBody>
                    <a:bodyPr/>
                    <a:lstStyle/>
                    <a:p>
                      <a:r>
                        <a:rPr lang="en-US" sz="1200" u="none" strike="noStrike" kern="1200" baseline="0" dirty="0"/>
                        <a:t>Main limitations </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b="0" u="none" strike="noStrike" kern="1200" baseline="0" dirty="0">
                          <a:solidFill>
                            <a:schemeClr val="tx1"/>
                          </a:solidFill>
                        </a:rPr>
                        <a:t>Mostly suffer to demonstrate immunomodulatory effect. Non-predictive </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8872207"/>
                  </a:ext>
                </a:extLst>
              </a:tr>
            </a:tbl>
          </a:graphicData>
        </a:graphic>
      </p:graphicFrame>
      <p:pic>
        <p:nvPicPr>
          <p:cNvPr id="10242" name="Picture 2" descr="Products – Dinova Pharmaceutical Inc">
            <a:extLst>
              <a:ext uri="{FF2B5EF4-FFF2-40B4-BE49-F238E27FC236}">
                <a16:creationId xmlns:a16="http://schemas.microsoft.com/office/drawing/2014/main" id="{217A0A6E-2D2E-D6F8-05D1-6382A47A76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930" y="2362597"/>
            <a:ext cx="4857294" cy="213280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D3D5D30F-78EE-CBEA-E6FA-56C11B6B0D8F}"/>
              </a:ext>
            </a:extLst>
          </p:cNvPr>
          <p:cNvSpPr>
            <a:spLocks noGrp="1"/>
          </p:cNvSpPr>
          <p:nvPr>
            <p:ph type="sldNum" sz="quarter" idx="12"/>
          </p:nvPr>
        </p:nvSpPr>
        <p:spPr/>
        <p:txBody>
          <a:bodyPr/>
          <a:lstStyle/>
          <a:p>
            <a:fld id="{1ABE62C3-B086-4E65-AC47-2AAEE39C9690}" type="slidenum">
              <a:rPr lang="en-US" smtClean="0"/>
              <a:t>9</a:t>
            </a:fld>
            <a:endParaRPr lang="en-US"/>
          </a:p>
        </p:txBody>
      </p:sp>
      <p:sp>
        <p:nvSpPr>
          <p:cNvPr id="9" name="Footer Placeholder 3">
            <a:extLst>
              <a:ext uri="{FF2B5EF4-FFF2-40B4-BE49-F238E27FC236}">
                <a16:creationId xmlns:a16="http://schemas.microsoft.com/office/drawing/2014/main" id="{9EA4DCA5-43E7-4B16-B510-82FBB959D2EB}"/>
              </a:ext>
            </a:extLst>
          </p:cNvPr>
          <p:cNvSpPr>
            <a:spLocks noGrp="1"/>
          </p:cNvSpPr>
          <p:nvPr>
            <p:ph type="ftr" sz="quarter" idx="11"/>
          </p:nvPr>
        </p:nvSpPr>
        <p:spPr>
          <a:xfrm>
            <a:off x="535292" y="6322452"/>
            <a:ext cx="6654402" cy="365125"/>
          </a:xfrm>
        </p:spPr>
        <p:txBody>
          <a:bodyPr/>
          <a:lstStyle/>
          <a:p>
            <a:pPr algn="l"/>
            <a:r>
              <a:rPr lang="en-US" sz="1000" dirty="0" err="1">
                <a:solidFill>
                  <a:schemeClr val="tx1">
                    <a:lumMod val="50000"/>
                    <a:lumOff val="50000"/>
                  </a:schemeClr>
                </a:solidFill>
                <a:latin typeface="Times New Roman" panose="02020603050405020304" pitchFamily="18" charset="0"/>
                <a:cs typeface="Times New Roman" panose="02020603050405020304" pitchFamily="18" charset="0"/>
              </a:rPr>
              <a:t>Shaikha</a:t>
            </a:r>
            <a:r>
              <a:rPr lang="en-US" sz="1000"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1000" dirty="0" err="1">
                <a:solidFill>
                  <a:schemeClr val="tx1">
                    <a:lumMod val="50000"/>
                    <a:lumOff val="50000"/>
                  </a:schemeClr>
                </a:solidFill>
                <a:latin typeface="Times New Roman" panose="02020603050405020304" pitchFamily="18" charset="0"/>
                <a:cs typeface="Times New Roman" panose="02020603050405020304" pitchFamily="18" charset="0"/>
              </a:rPr>
              <a:t>Almowsavi,et</a:t>
            </a:r>
            <a:r>
              <a:rPr lang="en-US" sz="1000" dirty="0">
                <a:solidFill>
                  <a:schemeClr val="tx1">
                    <a:lumMod val="50000"/>
                    <a:lumOff val="50000"/>
                  </a:schemeClr>
                </a:solidFill>
                <a:latin typeface="Times New Roman" panose="02020603050405020304" pitchFamily="18" charset="0"/>
                <a:cs typeface="Times New Roman" panose="02020603050405020304" pitchFamily="18" charset="0"/>
              </a:rPr>
              <a:t> al </a:t>
            </a:r>
            <a:r>
              <a:rPr lang="en-US" sz="1000" dirty="0">
                <a:latin typeface="Times New Roman" panose="02020603050405020304" pitchFamily="18" charset="0"/>
                <a:cs typeface="Times New Roman" panose="02020603050405020304" pitchFamily="18" charset="0"/>
              </a:rPr>
              <a:t>Understanding cell-cell communication and signaling in the colorectal cancer microenvironment CLINICA AND TRANSLATIONAL MEDICINE (2021)</a:t>
            </a:r>
            <a:endParaRPr lang="en-US" sz="1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111975"/>
      </p:ext>
    </p:extLst>
  </p:cSld>
  <p:clrMapOvr>
    <a:masterClrMapping/>
  </p:clrMapOvr>
</p:sld>
</file>

<file path=ppt/theme/theme1.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Brush</Template>
  <TotalTime>4585</TotalTime>
  <Words>1175</Words>
  <Application>Microsoft Office PowerPoint</Application>
  <PresentationFormat>Widescreen</PresentationFormat>
  <Paragraphs>207</Paragraphs>
  <Slides>25</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Arial</vt:lpstr>
      <vt:lpstr>Calibri</vt:lpstr>
      <vt:lpstr>Century Gothic</vt:lpstr>
      <vt:lpstr>Charis SIL</vt:lpstr>
      <vt:lpstr>Elephant</vt:lpstr>
      <vt:lpstr>Open Sans</vt:lpstr>
      <vt:lpstr>Times New Roman</vt:lpstr>
      <vt:lpstr>Wingdings</vt:lpstr>
      <vt:lpstr>BrushVTI</vt:lpstr>
      <vt:lpstr>Bitmap Image</vt:lpstr>
      <vt:lpstr>Breast Cancer-On-Chip </vt:lpstr>
      <vt:lpstr>Introduction</vt:lpstr>
      <vt:lpstr>Risk Factors</vt:lpstr>
      <vt:lpstr>Breast Cancer Pathophysiology</vt:lpstr>
      <vt:lpstr>PowerPoint Presentation</vt:lpstr>
      <vt:lpstr>Breast Cancer Models</vt:lpstr>
      <vt:lpstr>2D Cell Culture</vt:lpstr>
      <vt:lpstr>B. 3D Cell Culture</vt:lpstr>
      <vt:lpstr>C. In Vivo Culture</vt:lpstr>
      <vt:lpstr>D. Ex Vivo Culture</vt:lpstr>
      <vt:lpstr>E. Microfluidic</vt:lpstr>
      <vt:lpstr>Applications of tumor-on-chip technology </vt:lpstr>
      <vt:lpstr>Drug screening </vt:lpstr>
      <vt:lpstr>Tumor Microenvironment-On-Chip</vt:lpstr>
      <vt:lpstr>Tumor  Microenvironment </vt:lpstr>
      <vt:lpstr>1.Vasculature</vt:lpstr>
      <vt:lpstr>2. Co-Culture and Mimicking the fluid dynamics of the tumor microenvironment  </vt:lpstr>
      <vt:lpstr>3. Chemical and Oxygen Gradient </vt:lpstr>
      <vt:lpstr>Multilayered Breast Cancer Tissue</vt:lpstr>
      <vt:lpstr>4. Modeling tumor-stroma interactions </vt:lpstr>
      <vt:lpstr>Cancer Metastasis On a Chip</vt:lpstr>
      <vt:lpstr>Breast Cancer metastasis on chip</vt:lpstr>
      <vt:lpstr>Microfluidic human liver-chip recapitulates breast cancer liver metastasis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 Cancer on Chip</dc:title>
  <dc:creator>hanieh rahimi</dc:creator>
  <cp:lastModifiedBy>hanieh rahimi</cp:lastModifiedBy>
  <cp:revision>64</cp:revision>
  <dcterms:created xsi:type="dcterms:W3CDTF">2022-05-08T14:56:14Z</dcterms:created>
  <dcterms:modified xsi:type="dcterms:W3CDTF">2022-05-24T08:36:18Z</dcterms:modified>
</cp:coreProperties>
</file>